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embeddedFontLst>
    <p:embeddedFont>
      <p:font typeface="Montserrat SemiBold"/>
      <p:regular r:id="rId33"/>
      <p:bold r:id="rId34"/>
      <p:italic r:id="rId35"/>
      <p:boldItalic r:id="rId36"/>
    </p:embeddedFont>
    <p:embeddedFont>
      <p:font typeface="Nunito"/>
      <p:regular r:id="rId37"/>
      <p:bold r:id="rId38"/>
      <p:italic r:id="rId39"/>
      <p:boldItalic r:id="rId40"/>
    </p:embeddedFont>
    <p:embeddedFont>
      <p:font typeface="Montserrat"/>
      <p:regular r:id="rId41"/>
      <p:bold r:id="rId42"/>
      <p:italic r:id="rId43"/>
      <p:boldItalic r:id="rId44"/>
    </p:embeddedFont>
    <p:embeddedFont>
      <p:font typeface="Montserrat Medium"/>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567">
          <p15:clr>
            <a:srgbClr val="9AA0A6"/>
          </p15:clr>
        </p15:guide>
        <p15:guide id="4" orient="horz" pos="170">
          <p15:clr>
            <a:srgbClr val="9AA0A6"/>
          </p15:clr>
        </p15:guide>
        <p15:guide id="5" orient="horz" pos="3070">
          <p15:clr>
            <a:srgbClr val="9AA0A6"/>
          </p15:clr>
        </p15:guide>
        <p15:guide id="6">
          <p15:clr>
            <a:srgbClr val="9AA0A6"/>
          </p15:clr>
        </p15:guide>
        <p15:guide id="7" pos="5760">
          <p15:clr>
            <a:srgbClr val="9AA0A6"/>
          </p15:clr>
        </p15:guide>
        <p15:guide id="8" orient="horz">
          <p15:clr>
            <a:srgbClr val="9AA0A6"/>
          </p15:clr>
        </p15:guide>
        <p15:guide id="9" orient="horz" pos="3240">
          <p15:clr>
            <a:srgbClr val="9AA0A6"/>
          </p15:clr>
        </p15:guide>
        <p15:guide id="10" pos="172">
          <p15:clr>
            <a:srgbClr val="9AA0A6"/>
          </p15:clr>
        </p15:guide>
        <p15:guide id="11" pos="1526">
          <p15:clr>
            <a:srgbClr val="9AA0A6"/>
          </p15:clr>
        </p15:guide>
        <p15:guide id="12" pos="5588">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567"/>
        <p:guide pos="170" orient="horz"/>
        <p:guide pos="3070" orient="horz"/>
        <p:guide/>
        <p:guide pos="5760"/>
        <p:guide orient="horz"/>
        <p:guide pos="3240" orient="horz"/>
        <p:guide pos="172"/>
        <p:guide pos="1526"/>
        <p:guide pos="558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Nunito-boldItalic.fntdata"/><Relationship Id="rId20" Type="http://schemas.openxmlformats.org/officeDocument/2006/relationships/slide" Target="slides/slide15.xml"/><Relationship Id="rId42" Type="http://schemas.openxmlformats.org/officeDocument/2006/relationships/font" Target="fonts/Montserrat-bold.fntdata"/><Relationship Id="rId41" Type="http://schemas.openxmlformats.org/officeDocument/2006/relationships/font" Target="fonts/Montserrat-regular.fntdata"/><Relationship Id="rId22" Type="http://schemas.openxmlformats.org/officeDocument/2006/relationships/slide" Target="slides/slide17.xml"/><Relationship Id="rId44" Type="http://schemas.openxmlformats.org/officeDocument/2006/relationships/font" Target="fonts/Montserrat-boldItalic.fntdata"/><Relationship Id="rId21" Type="http://schemas.openxmlformats.org/officeDocument/2006/relationships/slide" Target="slides/slide16.xml"/><Relationship Id="rId43" Type="http://schemas.openxmlformats.org/officeDocument/2006/relationships/font" Target="fonts/Montserrat-italic.fntdata"/><Relationship Id="rId24" Type="http://schemas.openxmlformats.org/officeDocument/2006/relationships/slide" Target="slides/slide19.xml"/><Relationship Id="rId46" Type="http://schemas.openxmlformats.org/officeDocument/2006/relationships/font" Target="fonts/MontserratMedium-bold.fntdata"/><Relationship Id="rId23" Type="http://schemas.openxmlformats.org/officeDocument/2006/relationships/slide" Target="slides/slide18.xml"/><Relationship Id="rId45" Type="http://schemas.openxmlformats.org/officeDocument/2006/relationships/font" Target="fonts/Montserrat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48" Type="http://schemas.openxmlformats.org/officeDocument/2006/relationships/font" Target="fonts/MontserratMedium-boldItalic.fntdata"/><Relationship Id="rId25" Type="http://schemas.openxmlformats.org/officeDocument/2006/relationships/slide" Target="slides/slide20.xml"/><Relationship Id="rId47" Type="http://schemas.openxmlformats.org/officeDocument/2006/relationships/font" Target="fonts/MontserratMedium-italic.fntdata"/><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MontserratSemiBold-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MontserratSemiBold-italic.fntdata"/><Relationship Id="rId12" Type="http://schemas.openxmlformats.org/officeDocument/2006/relationships/slide" Target="slides/slide7.xml"/><Relationship Id="rId34" Type="http://schemas.openxmlformats.org/officeDocument/2006/relationships/font" Target="fonts/MontserratSemiBold-bold.fntdata"/><Relationship Id="rId15" Type="http://schemas.openxmlformats.org/officeDocument/2006/relationships/slide" Target="slides/slide10.xml"/><Relationship Id="rId37" Type="http://schemas.openxmlformats.org/officeDocument/2006/relationships/font" Target="fonts/Nunito-regular.fntdata"/><Relationship Id="rId14" Type="http://schemas.openxmlformats.org/officeDocument/2006/relationships/slide" Target="slides/slide9.xml"/><Relationship Id="rId36" Type="http://schemas.openxmlformats.org/officeDocument/2006/relationships/font" Target="fonts/MontserratSemiBold-boldItalic.fntdata"/><Relationship Id="rId17" Type="http://schemas.openxmlformats.org/officeDocument/2006/relationships/slide" Target="slides/slide12.xml"/><Relationship Id="rId39" Type="http://schemas.openxmlformats.org/officeDocument/2006/relationships/font" Target="fonts/Nunito-italic.fntdata"/><Relationship Id="rId16" Type="http://schemas.openxmlformats.org/officeDocument/2006/relationships/slide" Target="slides/slide11.xml"/><Relationship Id="rId38" Type="http://schemas.openxmlformats.org/officeDocument/2006/relationships/font" Target="fonts/Nunito-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250">
                <a:solidFill>
                  <a:srgbClr val="484848"/>
                </a:solidFill>
                <a:highlight>
                  <a:srgbClr val="FFFF00"/>
                </a:highlight>
              </a:rPr>
              <a:t>Disclaimer</a:t>
            </a:r>
            <a:endParaRPr b="1" sz="1250">
              <a:solidFill>
                <a:srgbClr val="484848"/>
              </a:solidFill>
              <a:highlight>
                <a:srgbClr val="FFFF00"/>
              </a:highlight>
            </a:endParaRPr>
          </a:p>
          <a:p>
            <a:pPr indent="0" lvl="0" marL="0" rtl="0" algn="l">
              <a:spcBef>
                <a:spcPts val="0"/>
              </a:spcBef>
              <a:spcAft>
                <a:spcPts val="0"/>
              </a:spcAft>
              <a:buClr>
                <a:schemeClr val="dk1"/>
              </a:buClr>
              <a:buSzPts val="1100"/>
              <a:buFont typeface="Arial"/>
              <a:buNone/>
            </a:pPr>
            <a:r>
              <a:rPr lang="en-GB" sz="1250">
                <a:solidFill>
                  <a:srgbClr val="484848"/>
                </a:solidFill>
                <a:highlight>
                  <a:srgbClr val="FFFF00"/>
                </a:highlight>
              </a:rPr>
              <a:t> The contents of this presentation are intended to convey general information only and not to provide legal advice or opinions. The contents should not be construed as legal advice. CurrentWare advises consultation with legal counsel and/or an attorney for advice and legal opinion on specific legal issues.  </a:t>
            </a:r>
            <a:endParaRPr b="1" sz="1250">
              <a:solidFill>
                <a:srgbClr val="484848"/>
              </a:solidFill>
              <a:highlight>
                <a:srgbClr val="FFFF00"/>
              </a:highligh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045a1f9d86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045a1f9d86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045a1f9d86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045a1f9d86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1045a1f9d86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1045a1f9d8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045a1f9d86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045a1f9d86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02bcec4d76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02bcec4d76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02bcec4d76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02bcec4d76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102bcec4d76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102bcec4d76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02bcec4d76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02bcec4d76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02bcec4d76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102bcec4d76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102bcec4d76_0_1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102bcec4d76_0_1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d3484642c0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d3484642c0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102bcec4d76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102bcec4d76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02bcec4d76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02bcec4d76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102bcec4d76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102bcec4d76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1045a1f9d86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1045a1f9d86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045a1f9d8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1045a1f9d8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102bcec4d76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102bcec4d76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02bcec4d76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102bcec4d76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045a1f9d86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1045a1f9d8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d372929a02_1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d372929a02_1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02bcec4d7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02bcec4d7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045a1f9d8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045a1f9d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02bcec4d76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02bcec4d7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02bcec4d76_0_2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02bcec4d76_0_2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045a1f9d86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045a1f9d86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045a1f9d86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1045a1f9d86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 Id="rId3" Type="http://schemas.openxmlformats.org/officeDocument/2006/relationships/image" Target="../media/image4.png"/><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 Id="rId4" Type="http://schemas.openxmlformats.org/officeDocument/2006/relationships/image" Target="../media/image3.jpg"/><Relationship Id="rId5" Type="http://schemas.openxmlformats.org/officeDocument/2006/relationships/hyperlink" Target="http://currentware.com/browsereporte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5.png"/><Relationship Id="rId4" Type="http://schemas.openxmlformats.org/officeDocument/2006/relationships/image" Target="../media/image8.jpg"/><Relationship Id="rId5" Type="http://schemas.openxmlformats.org/officeDocument/2006/relationships/hyperlink" Target="http://currentware.com/browsecontrol"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13.png"/><Relationship Id="rId4" Type="http://schemas.openxmlformats.org/officeDocument/2006/relationships/image" Target="../media/image9.jpg"/><Relationship Id="rId5" Type="http://schemas.openxmlformats.org/officeDocument/2006/relationships/hyperlink" Target="http://currentware.com/accesspatrol"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7.png"/><Relationship Id="rId4" Type="http://schemas.openxmlformats.org/officeDocument/2006/relationships/image" Target="../media/image2.jpg"/><Relationship Id="rId5" Type="http://schemas.openxmlformats.org/officeDocument/2006/relationships/hyperlink" Target="http://currentware.com/enpowermanage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 Id="rId3" Type="http://schemas.openxmlformats.org/officeDocument/2006/relationships/image" Target="../media/image6.png"/><Relationship Id="rId4" Type="http://schemas.openxmlformats.org/officeDocument/2006/relationships/image" Target="../media/image1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C">
  <p:cSld name="CAPTION_ONLY_1">
    <p:spTree>
      <p:nvGrpSpPr>
        <p:cNvPr id="44" name="Shape 44"/>
        <p:cNvGrpSpPr/>
        <p:nvPr/>
      </p:nvGrpSpPr>
      <p:grpSpPr>
        <a:xfrm>
          <a:off x="0" y="0"/>
          <a:ext cx="0" cy="0"/>
          <a:chOff x="0" y="0"/>
          <a:chExt cx="0" cy="0"/>
        </a:xfrm>
      </p:grpSpPr>
      <p:sp>
        <p:nvSpPr>
          <p:cNvPr id="45" name="Google Shape;4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46" name="Google Shape;46;p11"/>
          <p:cNvSpPr/>
          <p:nvPr/>
        </p:nvSpPr>
        <p:spPr>
          <a:xfrm>
            <a:off x="2431401" y="3"/>
            <a:ext cx="68112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9" name="Google Shape;49;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50" name="Google Shape;50;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 Page - Option 1" type="blank">
  <p:cSld name="BLANK">
    <p:spTree>
      <p:nvGrpSpPr>
        <p:cNvPr id="51" name="Shape 51"/>
        <p:cNvGrpSpPr/>
        <p:nvPr/>
      </p:nvGrpSpPr>
      <p:grpSpPr>
        <a:xfrm>
          <a:off x="0" y="0"/>
          <a:ext cx="0" cy="0"/>
          <a:chOff x="0" y="0"/>
          <a:chExt cx="0" cy="0"/>
        </a:xfrm>
      </p:grpSpPr>
      <p:sp>
        <p:nvSpPr>
          <p:cNvPr id="52" name="Google Shape;52;p13"/>
          <p:cNvSpPr txBox="1"/>
          <p:nvPr>
            <p:ph idx="12" type="sldNum"/>
          </p:nvPr>
        </p:nvSpPr>
        <p:spPr>
          <a:xfrm>
            <a:off x="8624858" y="48156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grpSp>
        <p:nvGrpSpPr>
          <p:cNvPr id="53" name="Google Shape;53;p13"/>
          <p:cNvGrpSpPr/>
          <p:nvPr/>
        </p:nvGrpSpPr>
        <p:grpSpPr>
          <a:xfrm>
            <a:off x="25" y="-5637"/>
            <a:ext cx="9380596" cy="5238136"/>
            <a:chOff x="251874" y="863020"/>
            <a:chExt cx="8591076" cy="3638100"/>
          </a:xfrm>
        </p:grpSpPr>
        <p:sp>
          <p:nvSpPr>
            <p:cNvPr id="54" name="Google Shape;54;p13"/>
            <p:cNvSpPr/>
            <p:nvPr/>
          </p:nvSpPr>
          <p:spPr>
            <a:xfrm>
              <a:off x="254851" y="863033"/>
              <a:ext cx="8588100" cy="3572400"/>
            </a:xfrm>
            <a:prstGeom prst="round1Rect">
              <a:avLst>
                <a:gd fmla="val 16667" name="adj"/>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p:nvPr/>
          </p:nvSpPr>
          <p:spPr>
            <a:xfrm>
              <a:off x="251874" y="863020"/>
              <a:ext cx="8588100" cy="36381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56" name="Google Shape;56;p13"/>
          <p:cNvPicPr preferRelativeResize="0"/>
          <p:nvPr/>
        </p:nvPicPr>
        <p:blipFill rotWithShape="1">
          <a:blip r:embed="rId2">
            <a:alphaModFix/>
          </a:blip>
          <a:srcRect b="0" l="5820" r="5322" t="0"/>
          <a:stretch/>
        </p:blipFill>
        <p:spPr>
          <a:xfrm>
            <a:off x="940620" y="54314"/>
            <a:ext cx="8526649" cy="914625"/>
          </a:xfrm>
          <a:prstGeom prst="rect">
            <a:avLst/>
          </a:prstGeom>
          <a:noFill/>
          <a:ln>
            <a:noFill/>
          </a:ln>
        </p:spPr>
      </p:pic>
      <p:pic>
        <p:nvPicPr>
          <p:cNvPr id="57" name="Google Shape;57;p13"/>
          <p:cNvPicPr preferRelativeResize="0"/>
          <p:nvPr/>
        </p:nvPicPr>
        <p:blipFill>
          <a:blip r:embed="rId3">
            <a:alphaModFix/>
          </a:blip>
          <a:stretch>
            <a:fillRect/>
          </a:stretch>
        </p:blipFill>
        <p:spPr>
          <a:xfrm>
            <a:off x="186879" y="166821"/>
            <a:ext cx="1064451" cy="800093"/>
          </a:xfrm>
          <a:prstGeom prst="rect">
            <a:avLst/>
          </a:prstGeom>
          <a:noFill/>
          <a:ln>
            <a:noFill/>
          </a:ln>
          <a:effectLst>
            <a:outerShdw blurRad="57150" rotWithShape="0" algn="bl" dir="5400000" dist="19050">
              <a:srgbClr val="000000">
                <a:alpha val="50000"/>
              </a:srgbClr>
            </a:outerShdw>
          </a:effectLst>
        </p:spPr>
      </p:pic>
      <p:pic>
        <p:nvPicPr>
          <p:cNvPr id="58" name="Google Shape;58;p13"/>
          <p:cNvPicPr preferRelativeResize="0"/>
          <p:nvPr/>
        </p:nvPicPr>
        <p:blipFill rotWithShape="1">
          <a:blip r:embed="rId4">
            <a:alphaModFix/>
          </a:blip>
          <a:srcRect b="0" l="24742" r="7" t="0"/>
          <a:stretch/>
        </p:blipFill>
        <p:spPr>
          <a:xfrm>
            <a:off x="1337405" y="252923"/>
            <a:ext cx="3110449" cy="70512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owseReporter">
  <p:cSld name="CUSTOM_1">
    <p:bg>
      <p:bgPr>
        <a:solidFill>
          <a:srgbClr val="FFFFFF"/>
        </a:solidFill>
      </p:bgPr>
    </p:bg>
    <p:spTree>
      <p:nvGrpSpPr>
        <p:cNvPr id="59" name="Shape 59"/>
        <p:cNvGrpSpPr/>
        <p:nvPr/>
      </p:nvGrpSpPr>
      <p:grpSpPr>
        <a:xfrm>
          <a:off x="0" y="0"/>
          <a:ext cx="0" cy="0"/>
          <a:chOff x="0" y="0"/>
          <a:chExt cx="0" cy="0"/>
        </a:xfrm>
      </p:grpSpPr>
      <p:sp>
        <p:nvSpPr>
          <p:cNvPr id="60" name="Google Shape;60;p14"/>
          <p:cNvSpPr/>
          <p:nvPr/>
        </p:nvSpPr>
        <p:spPr>
          <a:xfrm>
            <a:off x="-100" y="0"/>
            <a:ext cx="91440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61" name="Google Shape;61;p14"/>
          <p:cNvPicPr preferRelativeResize="0"/>
          <p:nvPr/>
        </p:nvPicPr>
        <p:blipFill>
          <a:blip r:embed="rId2">
            <a:alphaModFix/>
          </a:blip>
          <a:stretch>
            <a:fillRect/>
          </a:stretch>
        </p:blipFill>
        <p:spPr>
          <a:xfrm>
            <a:off x="1491801" y="200649"/>
            <a:ext cx="921551" cy="692675"/>
          </a:xfrm>
          <a:prstGeom prst="rect">
            <a:avLst/>
          </a:prstGeom>
          <a:noFill/>
          <a:ln>
            <a:noFill/>
          </a:ln>
          <a:effectLst>
            <a:outerShdw blurRad="57150" rotWithShape="0" algn="bl" dir="5400000" dist="19050">
              <a:srgbClr val="000000">
                <a:alpha val="50000"/>
              </a:srgbClr>
            </a:outerShdw>
          </a:effectLst>
        </p:spPr>
      </p:pic>
      <p:pic>
        <p:nvPicPr>
          <p:cNvPr id="62" name="Google Shape;62;p14"/>
          <p:cNvPicPr preferRelativeResize="0"/>
          <p:nvPr/>
        </p:nvPicPr>
        <p:blipFill rotWithShape="1">
          <a:blip r:embed="rId3">
            <a:alphaModFix/>
          </a:blip>
          <a:srcRect b="0" l="24742" r="7" t="0"/>
          <a:stretch/>
        </p:blipFill>
        <p:spPr>
          <a:xfrm>
            <a:off x="2487871" y="275192"/>
            <a:ext cx="2692878" cy="610453"/>
          </a:xfrm>
          <a:prstGeom prst="rect">
            <a:avLst/>
          </a:prstGeom>
          <a:noFill/>
          <a:ln>
            <a:noFill/>
          </a:ln>
        </p:spPr>
      </p:pic>
      <p:pic>
        <p:nvPicPr>
          <p:cNvPr id="63" name="Google Shape;63;p14"/>
          <p:cNvPicPr preferRelativeResize="0"/>
          <p:nvPr/>
        </p:nvPicPr>
        <p:blipFill rotWithShape="1">
          <a:blip r:embed="rId4">
            <a:alphaModFix/>
          </a:blip>
          <a:srcRect b="-851" l="1" r="90208" t="7253"/>
          <a:stretch/>
        </p:blipFill>
        <p:spPr>
          <a:xfrm>
            <a:off x="-19050" y="-9525"/>
            <a:ext cx="1009776" cy="5229726"/>
          </a:xfrm>
          <a:prstGeom prst="rect">
            <a:avLst/>
          </a:prstGeom>
          <a:noFill/>
          <a:ln>
            <a:noFill/>
          </a:ln>
        </p:spPr>
      </p:pic>
      <p:sp>
        <p:nvSpPr>
          <p:cNvPr id="64" name="Google Shape;64;p14"/>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a:hlinkClick r:id="rId5"/>
          </p:cNvPr>
          <p:cNvSpPr/>
          <p:nvPr/>
        </p:nvSpPr>
        <p:spPr>
          <a:xfrm>
            <a:off x="1352550" y="38100"/>
            <a:ext cx="39720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owseControl">
  <p:cSld name="CUSTOM_1_1">
    <p:bg>
      <p:bgPr>
        <a:solidFill>
          <a:srgbClr val="FFFFFF"/>
        </a:solidFill>
      </p:bgPr>
    </p:bg>
    <p:spTree>
      <p:nvGrpSpPr>
        <p:cNvPr id="66" name="Shape 66"/>
        <p:cNvGrpSpPr/>
        <p:nvPr/>
      </p:nvGrpSpPr>
      <p:grpSpPr>
        <a:xfrm>
          <a:off x="0" y="0"/>
          <a:ext cx="0" cy="0"/>
          <a:chOff x="0" y="0"/>
          <a:chExt cx="0" cy="0"/>
        </a:xfrm>
      </p:grpSpPr>
      <p:sp>
        <p:nvSpPr>
          <p:cNvPr id="67" name="Google Shape;67;p15"/>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68" name="Google Shape;68;p15"/>
          <p:cNvPicPr preferRelativeResize="0"/>
          <p:nvPr/>
        </p:nvPicPr>
        <p:blipFill rotWithShape="1">
          <a:blip r:embed="rId2">
            <a:alphaModFix/>
          </a:blip>
          <a:srcRect b="0" l="-9631" r="805" t="0"/>
          <a:stretch/>
        </p:blipFill>
        <p:spPr>
          <a:xfrm>
            <a:off x="1394050" y="200650"/>
            <a:ext cx="1019300" cy="692675"/>
          </a:xfrm>
          <a:prstGeom prst="rect">
            <a:avLst/>
          </a:prstGeom>
          <a:noFill/>
          <a:ln>
            <a:noFill/>
          </a:ln>
          <a:effectLst>
            <a:outerShdw blurRad="57150" rotWithShape="0" algn="bl" dir="5400000" dist="19050">
              <a:srgbClr val="000000">
                <a:alpha val="50000"/>
              </a:srgbClr>
            </a:outerShdw>
          </a:effectLst>
        </p:spPr>
      </p:pic>
      <p:pic>
        <p:nvPicPr>
          <p:cNvPr id="69" name="Google Shape;69;p15"/>
          <p:cNvPicPr preferRelativeResize="0"/>
          <p:nvPr/>
        </p:nvPicPr>
        <p:blipFill rotWithShape="1">
          <a:blip r:embed="rId3">
            <a:alphaModFix/>
          </a:blip>
          <a:srcRect b="0" l="28691" r="-18241" t="0"/>
          <a:stretch/>
        </p:blipFill>
        <p:spPr>
          <a:xfrm>
            <a:off x="2487876" y="192976"/>
            <a:ext cx="3055595" cy="692675"/>
          </a:xfrm>
          <a:prstGeom prst="rect">
            <a:avLst/>
          </a:prstGeom>
          <a:noFill/>
          <a:ln>
            <a:noFill/>
          </a:ln>
        </p:spPr>
      </p:pic>
      <p:pic>
        <p:nvPicPr>
          <p:cNvPr id="70" name="Google Shape;70;p15"/>
          <p:cNvPicPr preferRelativeResize="0"/>
          <p:nvPr/>
        </p:nvPicPr>
        <p:blipFill rotWithShape="1">
          <a:blip r:embed="rId4">
            <a:alphaModFix/>
          </a:blip>
          <a:srcRect b="-1461" l="0" r="90127" t="7192"/>
          <a:stretch/>
        </p:blipFill>
        <p:spPr>
          <a:xfrm>
            <a:off x="-19050" y="-9525"/>
            <a:ext cx="1019299" cy="5271500"/>
          </a:xfrm>
          <a:prstGeom prst="rect">
            <a:avLst/>
          </a:prstGeom>
          <a:noFill/>
          <a:ln>
            <a:noFill/>
          </a:ln>
        </p:spPr>
      </p:pic>
      <p:sp>
        <p:nvSpPr>
          <p:cNvPr id="71" name="Google Shape;71;p15"/>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5">
            <a:hlinkClick r:id="rId5"/>
          </p:cNvPr>
          <p:cNvSpPr/>
          <p:nvPr/>
        </p:nvSpPr>
        <p:spPr>
          <a:xfrm>
            <a:off x="1352550" y="38100"/>
            <a:ext cx="37623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
  <p:cSld name="CUSTOM_1_1_1">
    <p:bg>
      <p:bgPr>
        <a:solidFill>
          <a:srgbClr val="FFFFFF"/>
        </a:solidFill>
      </p:bgPr>
    </p:bg>
    <p:spTree>
      <p:nvGrpSpPr>
        <p:cNvPr id="73" name="Shape 73"/>
        <p:cNvGrpSpPr/>
        <p:nvPr/>
      </p:nvGrpSpPr>
      <p:grpSpPr>
        <a:xfrm>
          <a:off x="0" y="0"/>
          <a:ext cx="0" cy="0"/>
          <a:chOff x="0" y="0"/>
          <a:chExt cx="0" cy="0"/>
        </a:xfrm>
      </p:grpSpPr>
      <p:sp>
        <p:nvSpPr>
          <p:cNvPr id="74" name="Google Shape;74;p16"/>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75" name="Google Shape;75;p16"/>
          <p:cNvPicPr preferRelativeResize="0"/>
          <p:nvPr/>
        </p:nvPicPr>
        <p:blipFill rotWithShape="1">
          <a:blip r:embed="rId2">
            <a:alphaModFix/>
          </a:blip>
          <a:srcRect b="0" l="-810" r="810" t="0"/>
          <a:stretch/>
        </p:blipFill>
        <p:spPr>
          <a:xfrm>
            <a:off x="1476700" y="200650"/>
            <a:ext cx="936650" cy="692675"/>
          </a:xfrm>
          <a:prstGeom prst="rect">
            <a:avLst/>
          </a:prstGeom>
          <a:noFill/>
          <a:ln>
            <a:noFill/>
          </a:ln>
          <a:effectLst>
            <a:outerShdw blurRad="57150" rotWithShape="0" algn="bl" dir="5400000" dist="19050">
              <a:srgbClr val="000000">
                <a:alpha val="50000"/>
              </a:srgbClr>
            </a:outerShdw>
          </a:effectLst>
        </p:spPr>
      </p:pic>
      <p:pic>
        <p:nvPicPr>
          <p:cNvPr id="76" name="Google Shape;76;p16"/>
          <p:cNvPicPr preferRelativeResize="0"/>
          <p:nvPr/>
        </p:nvPicPr>
        <p:blipFill rotWithShape="1">
          <a:blip r:embed="rId3">
            <a:alphaModFix/>
          </a:blip>
          <a:srcRect b="0" l="28471" r="-20198" t="0"/>
          <a:stretch/>
        </p:blipFill>
        <p:spPr>
          <a:xfrm>
            <a:off x="2487871" y="246617"/>
            <a:ext cx="2692880" cy="610453"/>
          </a:xfrm>
          <a:prstGeom prst="rect">
            <a:avLst/>
          </a:prstGeom>
          <a:noFill/>
          <a:ln>
            <a:noFill/>
          </a:ln>
        </p:spPr>
      </p:pic>
      <p:pic>
        <p:nvPicPr>
          <p:cNvPr id="77" name="Google Shape;77;p16"/>
          <p:cNvPicPr preferRelativeResize="0"/>
          <p:nvPr/>
        </p:nvPicPr>
        <p:blipFill rotWithShape="1">
          <a:blip r:embed="rId4">
            <a:alphaModFix/>
          </a:blip>
          <a:srcRect b="-1101" l="0" r="90099" t="6992"/>
          <a:stretch/>
        </p:blipFill>
        <p:spPr>
          <a:xfrm>
            <a:off x="-19050" y="-9525"/>
            <a:ext cx="1019299" cy="5242675"/>
          </a:xfrm>
          <a:prstGeom prst="rect">
            <a:avLst/>
          </a:prstGeom>
          <a:noFill/>
          <a:ln>
            <a:noFill/>
          </a:ln>
        </p:spPr>
      </p:pic>
      <p:sp>
        <p:nvSpPr>
          <p:cNvPr id="78" name="Google Shape;78;p16"/>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a:hlinkClick r:id="rId5"/>
          </p:cNvPr>
          <p:cNvSpPr/>
          <p:nvPr/>
        </p:nvSpPr>
        <p:spPr>
          <a:xfrm>
            <a:off x="1352550" y="38100"/>
            <a:ext cx="33528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p:cSld name="CUSTOM_1_1_1_1">
    <p:bg>
      <p:bgPr>
        <a:solidFill>
          <a:srgbClr val="FFFFFF"/>
        </a:solidFill>
      </p:bgPr>
    </p:bg>
    <p:spTree>
      <p:nvGrpSpPr>
        <p:cNvPr id="80" name="Shape 80"/>
        <p:cNvGrpSpPr/>
        <p:nvPr/>
      </p:nvGrpSpPr>
      <p:grpSpPr>
        <a:xfrm>
          <a:off x="0" y="0"/>
          <a:ext cx="0" cy="0"/>
          <a:chOff x="0" y="0"/>
          <a:chExt cx="0" cy="0"/>
        </a:xfrm>
      </p:grpSpPr>
      <p:sp>
        <p:nvSpPr>
          <p:cNvPr id="81" name="Google Shape;81;p17"/>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82" name="Google Shape;82;p17"/>
          <p:cNvPicPr preferRelativeResize="0"/>
          <p:nvPr/>
        </p:nvPicPr>
        <p:blipFill rotWithShape="1">
          <a:blip r:embed="rId2">
            <a:alphaModFix/>
          </a:blip>
          <a:srcRect b="0" l="-8449" r="946" t="0"/>
          <a:stretch/>
        </p:blipFill>
        <p:spPr>
          <a:xfrm>
            <a:off x="1403575" y="200650"/>
            <a:ext cx="1009775" cy="692675"/>
          </a:xfrm>
          <a:prstGeom prst="rect">
            <a:avLst/>
          </a:prstGeom>
          <a:noFill/>
          <a:ln>
            <a:noFill/>
          </a:ln>
          <a:effectLst>
            <a:outerShdw blurRad="57150" rotWithShape="0" algn="bl" dir="5400000" dist="19050">
              <a:srgbClr val="000000">
                <a:alpha val="50000"/>
              </a:srgbClr>
            </a:outerShdw>
          </a:effectLst>
        </p:spPr>
      </p:pic>
      <p:pic>
        <p:nvPicPr>
          <p:cNvPr id="83" name="Google Shape;83;p17"/>
          <p:cNvPicPr preferRelativeResize="0"/>
          <p:nvPr/>
        </p:nvPicPr>
        <p:blipFill rotWithShape="1">
          <a:blip r:embed="rId3">
            <a:alphaModFix/>
          </a:blip>
          <a:srcRect b="0" l="25224" r="-2744" t="0"/>
          <a:stretch/>
        </p:blipFill>
        <p:spPr>
          <a:xfrm>
            <a:off x="2487871" y="275192"/>
            <a:ext cx="2692880" cy="610453"/>
          </a:xfrm>
          <a:prstGeom prst="rect">
            <a:avLst/>
          </a:prstGeom>
          <a:noFill/>
          <a:ln>
            <a:noFill/>
          </a:ln>
        </p:spPr>
      </p:pic>
      <p:pic>
        <p:nvPicPr>
          <p:cNvPr id="84" name="Google Shape;84;p17"/>
          <p:cNvPicPr preferRelativeResize="0"/>
          <p:nvPr/>
        </p:nvPicPr>
        <p:blipFill rotWithShape="1">
          <a:blip r:embed="rId4">
            <a:alphaModFix/>
          </a:blip>
          <a:srcRect b="-1606" l="0" r="90245" t="7115"/>
          <a:stretch/>
        </p:blipFill>
        <p:spPr>
          <a:xfrm>
            <a:off x="-19050" y="-9525"/>
            <a:ext cx="1009776" cy="5293624"/>
          </a:xfrm>
          <a:prstGeom prst="rect">
            <a:avLst/>
          </a:prstGeom>
          <a:noFill/>
          <a:ln>
            <a:noFill/>
          </a:ln>
        </p:spPr>
      </p:pic>
      <p:sp>
        <p:nvSpPr>
          <p:cNvPr id="85" name="Google Shape;85;p17"/>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7">
            <a:hlinkClick r:id="rId5"/>
          </p:cNvPr>
          <p:cNvSpPr/>
          <p:nvPr/>
        </p:nvSpPr>
        <p:spPr>
          <a:xfrm>
            <a:off x="1352550" y="38100"/>
            <a:ext cx="38283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C Page">
  <p:cSld name="BLANK_1">
    <p:spTree>
      <p:nvGrpSpPr>
        <p:cNvPr id="87" name="Shape 87"/>
        <p:cNvGrpSpPr/>
        <p:nvPr/>
      </p:nvGrpSpPr>
      <p:grpSpPr>
        <a:xfrm>
          <a:off x="0" y="0"/>
          <a:ext cx="0" cy="0"/>
          <a:chOff x="0" y="0"/>
          <a:chExt cx="0" cy="0"/>
        </a:xfrm>
      </p:grpSpPr>
      <p:grpSp>
        <p:nvGrpSpPr>
          <p:cNvPr id="88" name="Google Shape;88;p18"/>
          <p:cNvGrpSpPr/>
          <p:nvPr/>
        </p:nvGrpSpPr>
        <p:grpSpPr>
          <a:xfrm>
            <a:off x="0" y="-8397"/>
            <a:ext cx="9144000" cy="5143518"/>
            <a:chOff x="0" y="14425"/>
            <a:chExt cx="9144000" cy="5143518"/>
          </a:xfrm>
        </p:grpSpPr>
        <p:sp>
          <p:nvSpPr>
            <p:cNvPr id="89" name="Google Shape;89;p18"/>
            <p:cNvSpPr/>
            <p:nvPr/>
          </p:nvSpPr>
          <p:spPr>
            <a:xfrm>
              <a:off x="0" y="14743"/>
              <a:ext cx="9144000" cy="5143200"/>
            </a:xfrm>
            <a:prstGeom prst="round1Rect">
              <a:avLst>
                <a:gd fmla="val 16667" name="adj"/>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8"/>
            <p:cNvSpPr/>
            <p:nvPr/>
          </p:nvSpPr>
          <p:spPr>
            <a:xfrm>
              <a:off x="0" y="14425"/>
              <a:ext cx="9144000" cy="51432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1" name="Google Shape;9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92" name="Google Shape;92;p18"/>
          <p:cNvPicPr preferRelativeResize="0"/>
          <p:nvPr/>
        </p:nvPicPr>
        <p:blipFill rotWithShape="1">
          <a:blip r:embed="rId2">
            <a:alphaModFix/>
          </a:blip>
          <a:srcRect b="0" l="5820" r="5322" t="0"/>
          <a:stretch/>
        </p:blipFill>
        <p:spPr>
          <a:xfrm>
            <a:off x="940620" y="54314"/>
            <a:ext cx="8526649" cy="914625"/>
          </a:xfrm>
          <a:prstGeom prst="rect">
            <a:avLst/>
          </a:prstGeom>
          <a:noFill/>
          <a:ln>
            <a:noFill/>
          </a:ln>
        </p:spPr>
      </p:pic>
      <p:pic>
        <p:nvPicPr>
          <p:cNvPr id="93" name="Google Shape;93;p18"/>
          <p:cNvPicPr preferRelativeResize="0"/>
          <p:nvPr/>
        </p:nvPicPr>
        <p:blipFill rotWithShape="1">
          <a:blip r:embed="rId3">
            <a:alphaModFix/>
          </a:blip>
          <a:srcRect b="0" l="-4836" r="821" t="0"/>
          <a:stretch/>
        </p:blipFill>
        <p:spPr>
          <a:xfrm>
            <a:off x="125850" y="166825"/>
            <a:ext cx="1125475" cy="800100"/>
          </a:xfrm>
          <a:prstGeom prst="rect">
            <a:avLst/>
          </a:prstGeom>
          <a:noFill/>
          <a:ln>
            <a:noFill/>
          </a:ln>
          <a:effectLst>
            <a:outerShdw blurRad="57150" rotWithShape="0" algn="bl" dir="5400000" dist="19050">
              <a:srgbClr val="000000">
                <a:alpha val="50000"/>
              </a:srgbClr>
            </a:outerShdw>
          </a:effectLst>
        </p:spPr>
      </p:pic>
      <p:pic>
        <p:nvPicPr>
          <p:cNvPr id="94" name="Google Shape;94;p18"/>
          <p:cNvPicPr preferRelativeResize="0"/>
          <p:nvPr/>
        </p:nvPicPr>
        <p:blipFill rotWithShape="1">
          <a:blip r:embed="rId4">
            <a:alphaModFix/>
          </a:blip>
          <a:srcRect b="0" l="28724" r="-18266" t="0"/>
          <a:stretch/>
        </p:blipFill>
        <p:spPr>
          <a:xfrm>
            <a:off x="1337400" y="197801"/>
            <a:ext cx="3353623" cy="760250"/>
          </a:xfrm>
          <a:prstGeom prst="rect">
            <a:avLst/>
          </a:prstGeom>
          <a:noFill/>
          <a:ln>
            <a:noFill/>
          </a:ln>
        </p:spPr>
      </p:pic>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BG">
  <p:cSld name="CUSTOM">
    <p:bg>
      <p:bgPr>
        <a:solidFill>
          <a:srgbClr val="FFFFFF"/>
        </a:solidFill>
      </p:bgPr>
    </p:bg>
    <p:spTree>
      <p:nvGrpSpPr>
        <p:cNvPr id="95" name="Shape 95"/>
        <p:cNvGrpSpPr/>
        <p:nvPr/>
      </p:nvGrpSpPr>
      <p:grpSpPr>
        <a:xfrm>
          <a:off x="0" y="0"/>
          <a:ext cx="0" cy="0"/>
          <a:chOff x="0" y="0"/>
          <a:chExt cx="0" cy="0"/>
        </a:xfrm>
      </p:grpSpPr>
      <p:sp>
        <p:nvSpPr>
          <p:cNvPr id="96" name="Google Shape;96;p19"/>
          <p:cNvSpPr/>
          <p:nvPr/>
        </p:nvSpPr>
        <p:spPr>
          <a:xfrm>
            <a:off x="-477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253945"/>
        </a:solidFill>
      </p:bgPr>
    </p:bg>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Montserrat"/>
              <a:buNone/>
              <a:defRPr b="1">
                <a:latin typeface="Montserrat"/>
                <a:ea typeface="Montserrat"/>
                <a:cs typeface="Montserrat"/>
                <a:sym typeface="Montserra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Font typeface="Montserrat"/>
              <a:buChar char="●"/>
              <a:defRPr>
                <a:latin typeface="Montserrat"/>
                <a:ea typeface="Montserrat"/>
                <a:cs typeface="Montserrat"/>
                <a:sym typeface="Montserrat"/>
              </a:defRPr>
            </a:lvl1pPr>
            <a:lvl2pPr indent="-317500" lvl="1" marL="914400" rtl="0">
              <a:spcBef>
                <a:spcPts val="0"/>
              </a:spcBef>
              <a:spcAft>
                <a:spcPts val="0"/>
              </a:spcAft>
              <a:buSzPts val="1400"/>
              <a:buFont typeface="Montserrat"/>
              <a:buChar char="○"/>
              <a:defRPr>
                <a:latin typeface="Montserrat"/>
                <a:ea typeface="Montserrat"/>
                <a:cs typeface="Montserrat"/>
                <a:sym typeface="Montserrat"/>
              </a:defRPr>
            </a:lvl2pPr>
            <a:lvl3pPr indent="-317500" lvl="2" marL="1371600" rtl="0">
              <a:spcBef>
                <a:spcPts val="0"/>
              </a:spcBef>
              <a:spcAft>
                <a:spcPts val="0"/>
              </a:spcAft>
              <a:buSzPts val="1400"/>
              <a:buFont typeface="Montserrat"/>
              <a:buChar char="■"/>
              <a:defRPr>
                <a:latin typeface="Montserrat"/>
                <a:ea typeface="Montserrat"/>
                <a:cs typeface="Montserrat"/>
                <a:sym typeface="Montserrat"/>
              </a:defRPr>
            </a:lvl3pPr>
            <a:lvl4pPr indent="-317500" lvl="3" marL="1828800" rtl="0">
              <a:spcBef>
                <a:spcPts val="0"/>
              </a:spcBef>
              <a:spcAft>
                <a:spcPts val="0"/>
              </a:spcAft>
              <a:buSzPts val="1400"/>
              <a:buFont typeface="Montserrat"/>
              <a:buChar char="●"/>
              <a:defRPr>
                <a:latin typeface="Montserrat"/>
                <a:ea typeface="Montserrat"/>
                <a:cs typeface="Montserrat"/>
                <a:sym typeface="Montserrat"/>
              </a:defRPr>
            </a:lvl4pPr>
            <a:lvl5pPr indent="-317500" lvl="4" marL="2286000" rtl="0">
              <a:spcBef>
                <a:spcPts val="0"/>
              </a:spcBef>
              <a:spcAft>
                <a:spcPts val="0"/>
              </a:spcAft>
              <a:buSzPts val="1400"/>
              <a:buFont typeface="Montserrat"/>
              <a:buChar char="○"/>
              <a:defRPr>
                <a:latin typeface="Montserrat"/>
                <a:ea typeface="Montserrat"/>
                <a:cs typeface="Montserrat"/>
                <a:sym typeface="Montserrat"/>
              </a:defRPr>
            </a:lvl5pPr>
            <a:lvl6pPr indent="-317500" lvl="5" marL="2743200" rtl="0">
              <a:spcBef>
                <a:spcPts val="0"/>
              </a:spcBef>
              <a:spcAft>
                <a:spcPts val="0"/>
              </a:spcAft>
              <a:buSzPts val="1400"/>
              <a:buFont typeface="Montserrat"/>
              <a:buChar char="■"/>
              <a:defRPr>
                <a:latin typeface="Montserrat"/>
                <a:ea typeface="Montserrat"/>
                <a:cs typeface="Montserrat"/>
                <a:sym typeface="Montserrat"/>
              </a:defRPr>
            </a:lvl6pPr>
            <a:lvl7pPr indent="-317500" lvl="6" marL="3200400" rtl="0">
              <a:spcBef>
                <a:spcPts val="0"/>
              </a:spcBef>
              <a:spcAft>
                <a:spcPts val="0"/>
              </a:spcAft>
              <a:buSzPts val="1400"/>
              <a:buFont typeface="Montserrat"/>
              <a:buChar char="●"/>
              <a:defRPr>
                <a:latin typeface="Montserrat"/>
                <a:ea typeface="Montserrat"/>
                <a:cs typeface="Montserrat"/>
                <a:sym typeface="Montserrat"/>
              </a:defRPr>
            </a:lvl7pPr>
            <a:lvl8pPr indent="-317500" lvl="7" marL="3657600" rtl="0">
              <a:spcBef>
                <a:spcPts val="0"/>
              </a:spcBef>
              <a:spcAft>
                <a:spcPts val="0"/>
              </a:spcAft>
              <a:buSzPts val="1400"/>
              <a:buFont typeface="Montserrat"/>
              <a:buChar char="○"/>
              <a:defRPr>
                <a:latin typeface="Montserrat"/>
                <a:ea typeface="Montserrat"/>
                <a:cs typeface="Montserrat"/>
                <a:sym typeface="Montserrat"/>
              </a:defRPr>
            </a:lvl8pPr>
            <a:lvl9pPr indent="-317500" lvl="8" marL="4114800" rtl="0">
              <a:spcBef>
                <a:spcPts val="0"/>
              </a:spcBef>
              <a:spcAft>
                <a:spcPts val="0"/>
              </a:spcAft>
              <a:buSzPts val="1400"/>
              <a:buFont typeface="Montserrat"/>
              <a:buChar char="■"/>
              <a:defRPr>
                <a:latin typeface="Montserrat"/>
                <a:ea typeface="Montserrat"/>
                <a:cs typeface="Montserrat"/>
                <a:sym typeface="Montserrat"/>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dk1"/>
              </a:buClr>
              <a:buSzPts val="1800"/>
              <a:buChar char="●"/>
              <a:defRPr>
                <a:solidFill>
                  <a:schemeClr val="dk1"/>
                </a:solidFill>
              </a:defRPr>
            </a:lvl1pPr>
            <a:lvl2pPr indent="-317500" lvl="1" marL="914400" rtl="0">
              <a:spcBef>
                <a:spcPts val="0"/>
              </a:spcBef>
              <a:spcAft>
                <a:spcPts val="0"/>
              </a:spcAft>
              <a:buClr>
                <a:schemeClr val="dk1"/>
              </a:buClr>
              <a:buSzPts val="1400"/>
              <a:buChar char="○"/>
              <a:defRPr>
                <a:solidFill>
                  <a:schemeClr val="dk1"/>
                </a:solidFill>
              </a:defRPr>
            </a:lvl2pPr>
            <a:lvl3pPr indent="-317500" lvl="2" marL="1371600" rtl="0">
              <a:spcBef>
                <a:spcPts val="0"/>
              </a:spcBef>
              <a:spcAft>
                <a:spcPts val="0"/>
              </a:spcAft>
              <a:buClr>
                <a:schemeClr val="dk1"/>
              </a:buClr>
              <a:buSzPts val="1400"/>
              <a:buChar char="■"/>
              <a:defRPr>
                <a:solidFill>
                  <a:schemeClr val="dk1"/>
                </a:solidFill>
              </a:defRPr>
            </a:lvl3pPr>
            <a:lvl4pPr indent="-317500" lvl="3" marL="1828800" rtl="0">
              <a:spcBef>
                <a:spcPts val="0"/>
              </a:spcBef>
              <a:spcAft>
                <a:spcPts val="0"/>
              </a:spcAft>
              <a:buClr>
                <a:schemeClr val="dk1"/>
              </a:buClr>
              <a:buSzPts val="1400"/>
              <a:buChar char="●"/>
              <a:defRPr>
                <a:solidFill>
                  <a:schemeClr val="dk1"/>
                </a:solidFill>
              </a:defRPr>
            </a:lvl4pPr>
            <a:lvl5pPr indent="-317500" lvl="4" marL="2286000" rtl="0">
              <a:spcBef>
                <a:spcPts val="0"/>
              </a:spcBef>
              <a:spcAft>
                <a:spcPts val="0"/>
              </a:spcAft>
              <a:buClr>
                <a:schemeClr val="dk1"/>
              </a:buClr>
              <a:buSzPts val="1400"/>
              <a:buChar char="○"/>
              <a:defRPr>
                <a:solidFill>
                  <a:schemeClr val="dk1"/>
                </a:solidFill>
              </a:defRPr>
            </a:lvl5pPr>
            <a:lvl6pPr indent="-317500" lvl="5" marL="2743200" rtl="0">
              <a:spcBef>
                <a:spcPts val="0"/>
              </a:spcBef>
              <a:spcAft>
                <a:spcPts val="0"/>
              </a:spcAft>
              <a:buClr>
                <a:schemeClr val="dk1"/>
              </a:buClr>
              <a:buSzPts val="1400"/>
              <a:buChar char="■"/>
              <a:defRPr>
                <a:solidFill>
                  <a:schemeClr val="dk1"/>
                </a:solidFill>
              </a:defRPr>
            </a:lvl6pPr>
            <a:lvl7pPr indent="-317500" lvl="6" marL="3200400" rtl="0">
              <a:spcBef>
                <a:spcPts val="0"/>
              </a:spcBef>
              <a:spcAft>
                <a:spcPts val="0"/>
              </a:spcAft>
              <a:buClr>
                <a:schemeClr val="dk1"/>
              </a:buClr>
              <a:buSzPts val="1400"/>
              <a:buChar char="●"/>
              <a:defRPr>
                <a:solidFill>
                  <a:schemeClr val="dk1"/>
                </a:solidFill>
              </a:defRPr>
            </a:lvl7pPr>
            <a:lvl8pPr indent="-317500" lvl="7" marL="3657600" rtl="0">
              <a:spcBef>
                <a:spcPts val="0"/>
              </a:spcBef>
              <a:spcAft>
                <a:spcPts val="0"/>
              </a:spcAft>
              <a:buClr>
                <a:schemeClr val="dk1"/>
              </a:buClr>
              <a:buSzPts val="1400"/>
              <a:buChar char="○"/>
              <a:defRPr>
                <a:solidFill>
                  <a:schemeClr val="dk1"/>
                </a:solidFill>
              </a:defRPr>
            </a:lvl8pPr>
            <a:lvl9pPr indent="-317500" lvl="8" marL="4114800" rtl="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rgbClr val="253945"/>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Montserrat"/>
              <a:buNone/>
              <a:defRPr b="1" sz="2800">
                <a:solidFill>
                  <a:schemeClr val="dk1"/>
                </a:solidFill>
                <a:latin typeface="Montserrat"/>
                <a:ea typeface="Montserrat"/>
                <a:cs typeface="Montserrat"/>
                <a:sym typeface="Montserrat"/>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Montserrat"/>
              <a:buChar char="●"/>
              <a:defRPr sz="1800">
                <a:solidFill>
                  <a:schemeClr val="lt2"/>
                </a:solidFill>
                <a:latin typeface="Montserrat"/>
                <a:ea typeface="Montserrat"/>
                <a:cs typeface="Montserrat"/>
                <a:sym typeface="Montserrat"/>
              </a:defRPr>
            </a:lvl1pPr>
            <a:lvl2pPr indent="-317500" lvl="1" marL="9144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2pPr>
            <a:lvl3pPr indent="-317500" lvl="2" marL="13716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3pPr>
            <a:lvl4pPr indent="-317500" lvl="3" marL="18288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4pPr>
            <a:lvl5pPr indent="-317500" lvl="4" marL="22860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5pPr>
            <a:lvl6pPr indent="-317500" lvl="5" marL="27432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6pPr>
            <a:lvl7pPr indent="-317500" lvl="6" marL="32004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7pPr>
            <a:lvl8pPr indent="-317500" lvl="7" marL="36576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8pPr>
            <a:lvl9pPr indent="-317500" lvl="8" marL="41148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2"/>
                </a:solidFill>
              </a:defRPr>
            </a:lvl1pPr>
            <a:lvl2pPr lvl="1" rtl="0" algn="r">
              <a:buNone/>
              <a:defRPr sz="1000">
                <a:solidFill>
                  <a:schemeClr val="lt2"/>
                </a:solidFill>
              </a:defRPr>
            </a:lvl2pPr>
            <a:lvl3pPr lvl="2" rtl="0" algn="r">
              <a:buNone/>
              <a:defRPr sz="1000">
                <a:solidFill>
                  <a:schemeClr val="lt2"/>
                </a:solidFill>
              </a:defRPr>
            </a:lvl3pPr>
            <a:lvl4pPr lvl="3" rtl="0" algn="r">
              <a:buNone/>
              <a:defRPr sz="1000">
                <a:solidFill>
                  <a:schemeClr val="lt2"/>
                </a:solidFill>
              </a:defRPr>
            </a:lvl4pPr>
            <a:lvl5pPr lvl="4" rtl="0" algn="r">
              <a:buNone/>
              <a:defRPr sz="1000">
                <a:solidFill>
                  <a:schemeClr val="lt2"/>
                </a:solidFill>
              </a:defRPr>
            </a:lvl5pPr>
            <a:lvl6pPr lvl="5" rtl="0" algn="r">
              <a:buNone/>
              <a:defRPr sz="1000">
                <a:solidFill>
                  <a:schemeClr val="lt2"/>
                </a:solidFill>
              </a:defRPr>
            </a:lvl6pPr>
            <a:lvl7pPr lvl="6" rtl="0" algn="r">
              <a:buNone/>
              <a:defRPr sz="1000">
                <a:solidFill>
                  <a:schemeClr val="lt2"/>
                </a:solidFill>
              </a:defRPr>
            </a:lvl7pPr>
            <a:lvl8pPr lvl="7" rtl="0" algn="r">
              <a:buNone/>
              <a:defRPr sz="1000">
                <a:solidFill>
                  <a:schemeClr val="lt2"/>
                </a:solidFill>
              </a:defRPr>
            </a:lvl8pPr>
            <a:lvl9pPr lvl="8" rtl="0" algn="r">
              <a:buNone/>
              <a:defRPr sz="1000">
                <a:solidFill>
                  <a:schemeClr val="lt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currentware.com/browsecontrol" TargetMode="External"/><Relationship Id="rId10" Type="http://schemas.openxmlformats.org/officeDocument/2006/relationships/image" Target="../media/image16.png"/><Relationship Id="rId12"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jpg"/><Relationship Id="rId4" Type="http://schemas.openxmlformats.org/officeDocument/2006/relationships/image" Target="../media/image10.png"/><Relationship Id="rId9" Type="http://schemas.openxmlformats.org/officeDocument/2006/relationships/hyperlink" Target="http://currentware.com/accesspatrol" TargetMode="External"/><Relationship Id="rId5" Type="http://schemas.openxmlformats.org/officeDocument/2006/relationships/hyperlink" Target="http://currentware.com/browsereporter" TargetMode="External"/><Relationship Id="rId6" Type="http://schemas.openxmlformats.org/officeDocument/2006/relationships/image" Target="../media/image4.png"/><Relationship Id="rId7" Type="http://schemas.openxmlformats.org/officeDocument/2006/relationships/hyperlink" Target="http://currentware.com/enpowermanager" TargetMode="External"/><Relationship Id="rId8" Type="http://schemas.openxmlformats.org/officeDocument/2006/relationships/image" Target="../media/image2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28.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30.jp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2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1" Type="http://schemas.openxmlformats.org/officeDocument/2006/relationships/hyperlink" Target="http://currentware.com/browsecontrol" TargetMode="External"/><Relationship Id="rId10" Type="http://schemas.openxmlformats.org/officeDocument/2006/relationships/image" Target="../media/image16.png"/><Relationship Id="rId12"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23.jpg"/><Relationship Id="rId4" Type="http://schemas.openxmlformats.org/officeDocument/2006/relationships/image" Target="../media/image10.png"/><Relationship Id="rId9" Type="http://schemas.openxmlformats.org/officeDocument/2006/relationships/hyperlink" Target="http://currentware.com/accesspatrol" TargetMode="External"/><Relationship Id="rId5" Type="http://schemas.openxmlformats.org/officeDocument/2006/relationships/hyperlink" Target="http://currentware.com/browsereporter" TargetMode="External"/><Relationship Id="rId6" Type="http://schemas.openxmlformats.org/officeDocument/2006/relationships/image" Target="../media/image4.png"/><Relationship Id="rId7" Type="http://schemas.openxmlformats.org/officeDocument/2006/relationships/hyperlink" Target="http://currentware.com/enpowermanager" TargetMode="External"/><Relationship Id="rId8" Type="http://schemas.openxmlformats.org/officeDocument/2006/relationships/image" Target="../media/image22.png"/></Relationships>
</file>

<file path=ppt/slides/_rels/slide3.xml.rels><?xml version="1.0" encoding="UTF-8" standalone="yes"?><Relationships xmlns="http://schemas.openxmlformats.org/package/2006/relationships"><Relationship Id="rId11" Type="http://schemas.openxmlformats.org/officeDocument/2006/relationships/image" Target="../media/image19.png"/><Relationship Id="rId10" Type="http://schemas.openxmlformats.org/officeDocument/2006/relationships/hyperlink" Target="http://currentware.com/browsecontrol" TargetMode="External"/><Relationship Id="rId13" Type="http://schemas.openxmlformats.org/officeDocument/2006/relationships/hyperlink" Target="http://currentware.com/enpowermanager" TargetMode="External"/><Relationship Id="rId12"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4.png"/><Relationship Id="rId4" Type="http://schemas.openxmlformats.org/officeDocument/2006/relationships/hyperlink" Target="http://currentware.com/accesspatrol" TargetMode="External"/><Relationship Id="rId9" Type="http://schemas.openxmlformats.org/officeDocument/2006/relationships/image" Target="../media/image1.png"/><Relationship Id="rId15" Type="http://schemas.openxmlformats.org/officeDocument/2006/relationships/image" Target="../media/image17.png"/><Relationship Id="rId14" Type="http://schemas.openxmlformats.org/officeDocument/2006/relationships/image" Target="../media/image22.png"/><Relationship Id="rId5" Type="http://schemas.openxmlformats.org/officeDocument/2006/relationships/image" Target="../media/image16.png"/><Relationship Id="rId6" Type="http://schemas.openxmlformats.org/officeDocument/2006/relationships/image" Target="../media/image18.png"/><Relationship Id="rId7" Type="http://schemas.openxmlformats.org/officeDocument/2006/relationships/hyperlink" Target="http://currentware.com/browsereporter" TargetMode="External"/><Relationship Id="rId8"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31.jp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20"/>
          <p:cNvPicPr preferRelativeResize="0"/>
          <p:nvPr/>
        </p:nvPicPr>
        <p:blipFill rotWithShape="1">
          <a:blip r:embed="rId3">
            <a:alphaModFix/>
          </a:blip>
          <a:srcRect b="0" l="0" r="5428" t="0"/>
          <a:stretch/>
        </p:blipFill>
        <p:spPr>
          <a:xfrm>
            <a:off x="0" y="0"/>
            <a:ext cx="9144001" cy="5143499"/>
          </a:xfrm>
          <a:prstGeom prst="rect">
            <a:avLst/>
          </a:prstGeom>
          <a:noFill/>
          <a:ln>
            <a:noFill/>
          </a:ln>
        </p:spPr>
      </p:pic>
      <p:sp>
        <p:nvSpPr>
          <p:cNvPr id="102" name="Google Shape;102;p20"/>
          <p:cNvSpPr/>
          <p:nvPr/>
        </p:nvSpPr>
        <p:spPr>
          <a:xfrm>
            <a:off x="50" y="0"/>
            <a:ext cx="9144000" cy="5143500"/>
          </a:xfrm>
          <a:prstGeom prst="rect">
            <a:avLst/>
          </a:prstGeom>
          <a:solidFill>
            <a:srgbClr val="253945">
              <a:alpha val="84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20"/>
          <p:cNvSpPr/>
          <p:nvPr/>
        </p:nvSpPr>
        <p:spPr>
          <a:xfrm>
            <a:off x="-37425" y="1975800"/>
            <a:ext cx="9279600" cy="1191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0"/>
          <p:cNvSpPr txBox="1"/>
          <p:nvPr>
            <p:ph idx="1" type="subTitle"/>
          </p:nvPr>
        </p:nvSpPr>
        <p:spPr>
          <a:xfrm>
            <a:off x="425395" y="2586804"/>
            <a:ext cx="74118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666666"/>
                </a:solidFill>
                <a:latin typeface="Montserrat"/>
                <a:ea typeface="Montserrat"/>
                <a:cs typeface="Montserrat"/>
                <a:sym typeface="Montserrat"/>
              </a:rPr>
              <a:t>Overview for Manage</a:t>
            </a:r>
            <a:r>
              <a:rPr lang="en-GB">
                <a:solidFill>
                  <a:srgbClr val="666666"/>
                </a:solidFill>
              </a:rPr>
              <a:t>rs</a:t>
            </a:r>
            <a:endParaRPr>
              <a:solidFill>
                <a:srgbClr val="666666"/>
              </a:solidFill>
              <a:latin typeface="Montserrat"/>
              <a:ea typeface="Montserrat"/>
              <a:cs typeface="Montserrat"/>
              <a:sym typeface="Montserrat"/>
            </a:endParaRPr>
          </a:p>
        </p:txBody>
      </p:sp>
      <p:sp>
        <p:nvSpPr>
          <p:cNvPr id="105" name="Google Shape;105;p20"/>
          <p:cNvSpPr txBox="1"/>
          <p:nvPr>
            <p:ph type="ctrTitle"/>
          </p:nvPr>
        </p:nvSpPr>
        <p:spPr>
          <a:xfrm>
            <a:off x="148170" y="1897712"/>
            <a:ext cx="7411800" cy="985200"/>
          </a:xfrm>
          <a:prstGeom prst="rect">
            <a:avLst/>
          </a:prstGeom>
        </p:spPr>
        <p:txBody>
          <a:bodyPr anchorCtr="0" anchor="b" bIns="91425" lIns="91425" spcFirstLastPara="1" rIns="91425" wrap="square" tIns="91425">
            <a:spAutoFit/>
          </a:bodyPr>
          <a:lstStyle/>
          <a:p>
            <a:pPr indent="0" lvl="0" marL="0" rtl="0" algn="l">
              <a:spcBef>
                <a:spcPts val="0"/>
              </a:spcBef>
              <a:spcAft>
                <a:spcPts val="0"/>
              </a:spcAft>
              <a:buNone/>
            </a:pPr>
            <a:r>
              <a:rPr b="1" lang="en-GB">
                <a:solidFill>
                  <a:srgbClr val="253945"/>
                </a:solidFill>
                <a:latin typeface="Montserrat"/>
                <a:ea typeface="Montserrat"/>
                <a:cs typeface="Montserrat"/>
                <a:sym typeface="Montserrat"/>
              </a:rPr>
              <a:t>CurrentWare</a:t>
            </a:r>
            <a:endParaRPr b="1">
              <a:solidFill>
                <a:srgbClr val="253945"/>
              </a:solidFill>
              <a:latin typeface="Montserrat"/>
              <a:ea typeface="Montserrat"/>
              <a:cs typeface="Montserrat"/>
              <a:sym typeface="Montserrat"/>
            </a:endParaRPr>
          </a:p>
        </p:txBody>
      </p:sp>
      <p:pic>
        <p:nvPicPr>
          <p:cNvPr id="106" name="Google Shape;106;p20"/>
          <p:cNvPicPr preferRelativeResize="0"/>
          <p:nvPr/>
        </p:nvPicPr>
        <p:blipFill>
          <a:blip r:embed="rId4">
            <a:alphaModFix/>
          </a:blip>
          <a:stretch>
            <a:fillRect/>
          </a:stretch>
        </p:blipFill>
        <p:spPr>
          <a:xfrm>
            <a:off x="4943997" y="1104093"/>
            <a:ext cx="3926626" cy="3031237"/>
          </a:xfrm>
          <a:prstGeom prst="rect">
            <a:avLst/>
          </a:prstGeom>
          <a:noFill/>
          <a:ln>
            <a:noFill/>
          </a:ln>
          <a:effectLst>
            <a:outerShdw blurRad="57150" rotWithShape="0" algn="bl" dir="5400000" dist="19050">
              <a:srgbClr val="000000">
                <a:alpha val="50000"/>
              </a:srgbClr>
            </a:outerShdw>
          </a:effectLst>
        </p:spPr>
      </p:pic>
      <p:grpSp>
        <p:nvGrpSpPr>
          <p:cNvPr id="107" name="Google Shape;107;p20"/>
          <p:cNvGrpSpPr/>
          <p:nvPr/>
        </p:nvGrpSpPr>
        <p:grpSpPr>
          <a:xfrm>
            <a:off x="5232667" y="3999844"/>
            <a:ext cx="3292764" cy="582248"/>
            <a:chOff x="5537674" y="3923477"/>
            <a:chExt cx="2967256" cy="524642"/>
          </a:xfrm>
        </p:grpSpPr>
        <p:pic>
          <p:nvPicPr>
            <p:cNvPr id="108" name="Google Shape;108;p20">
              <a:hlinkClick r:id="rId5"/>
            </p:cNvPr>
            <p:cNvPicPr preferRelativeResize="0"/>
            <p:nvPr/>
          </p:nvPicPr>
          <p:blipFill>
            <a:blip r:embed="rId6">
              <a:alphaModFix/>
            </a:blip>
            <a:stretch>
              <a:fillRect/>
            </a:stretch>
          </p:blipFill>
          <p:spPr>
            <a:xfrm>
              <a:off x="6301241" y="3923477"/>
              <a:ext cx="676557" cy="524642"/>
            </a:xfrm>
            <a:prstGeom prst="rect">
              <a:avLst/>
            </a:prstGeom>
            <a:noFill/>
            <a:ln>
              <a:noFill/>
            </a:ln>
            <a:effectLst>
              <a:outerShdw blurRad="57150" rotWithShape="0" algn="bl" dir="5400000" dist="19050">
                <a:srgbClr val="000000">
                  <a:alpha val="50000"/>
                </a:srgbClr>
              </a:outerShdw>
            </a:effectLst>
          </p:spPr>
        </p:pic>
        <p:pic>
          <p:nvPicPr>
            <p:cNvPr id="109" name="Google Shape;109;p20">
              <a:hlinkClick r:id="rId7"/>
            </p:cNvPr>
            <p:cNvPicPr preferRelativeResize="0"/>
            <p:nvPr/>
          </p:nvPicPr>
          <p:blipFill>
            <a:blip r:embed="rId8">
              <a:alphaModFix/>
            </a:blip>
            <a:stretch>
              <a:fillRect/>
            </a:stretch>
          </p:blipFill>
          <p:spPr>
            <a:xfrm>
              <a:off x="7828374" y="3928374"/>
              <a:ext cx="676557" cy="514849"/>
            </a:xfrm>
            <a:prstGeom prst="rect">
              <a:avLst/>
            </a:prstGeom>
            <a:noFill/>
            <a:ln>
              <a:noFill/>
            </a:ln>
            <a:effectLst>
              <a:outerShdw blurRad="57150" rotWithShape="0" algn="bl" dir="5400000" dist="19050">
                <a:srgbClr val="000000">
                  <a:alpha val="50000"/>
                </a:srgbClr>
              </a:outerShdw>
            </a:effectLst>
          </p:spPr>
        </p:pic>
        <p:pic>
          <p:nvPicPr>
            <p:cNvPr id="110" name="Google Shape;110;p20">
              <a:hlinkClick r:id="rId9"/>
            </p:cNvPr>
            <p:cNvPicPr preferRelativeResize="0"/>
            <p:nvPr/>
          </p:nvPicPr>
          <p:blipFill>
            <a:blip r:embed="rId10">
              <a:alphaModFix/>
            </a:blip>
            <a:stretch>
              <a:fillRect/>
            </a:stretch>
          </p:blipFill>
          <p:spPr>
            <a:xfrm>
              <a:off x="7064807" y="3927674"/>
              <a:ext cx="676557" cy="516248"/>
            </a:xfrm>
            <a:prstGeom prst="rect">
              <a:avLst/>
            </a:prstGeom>
            <a:noFill/>
            <a:ln>
              <a:noFill/>
            </a:ln>
            <a:effectLst>
              <a:outerShdw blurRad="57150" rotWithShape="0" algn="bl" dir="5400000" dist="19050">
                <a:srgbClr val="000000">
                  <a:alpha val="50000"/>
                </a:srgbClr>
              </a:outerShdw>
            </a:effectLst>
          </p:spPr>
        </p:pic>
        <p:pic>
          <p:nvPicPr>
            <p:cNvPr id="111" name="Google Shape;111;p20">
              <a:hlinkClick r:id="rId11"/>
            </p:cNvPr>
            <p:cNvPicPr preferRelativeResize="0"/>
            <p:nvPr/>
          </p:nvPicPr>
          <p:blipFill>
            <a:blip r:embed="rId12">
              <a:alphaModFix/>
            </a:blip>
            <a:stretch>
              <a:fillRect/>
            </a:stretch>
          </p:blipFill>
          <p:spPr>
            <a:xfrm>
              <a:off x="5537674" y="3927674"/>
              <a:ext cx="676557" cy="516248"/>
            </a:xfrm>
            <a:prstGeom prst="rect">
              <a:avLst/>
            </a:prstGeom>
            <a:noFill/>
            <a:ln>
              <a:noFill/>
            </a:ln>
            <a:effectLst>
              <a:outerShdw blurRad="57150" rotWithShape="0" algn="bl" dir="5400000" dist="19050">
                <a:srgbClr val="000000">
                  <a:alpha val="50000"/>
                </a:srgbClr>
              </a:outerShdw>
            </a:effectLst>
          </p:spPr>
        </p:pic>
      </p:grpSp>
      <p:sp>
        <p:nvSpPr>
          <p:cNvPr id="112" name="Google Shape;112;p20"/>
          <p:cNvSpPr txBox="1"/>
          <p:nvPr/>
        </p:nvSpPr>
        <p:spPr>
          <a:xfrm>
            <a:off x="248900" y="289400"/>
            <a:ext cx="87624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250">
                <a:solidFill>
                  <a:srgbClr val="484848"/>
                </a:solidFill>
                <a:highlight>
                  <a:srgbClr val="FFFF00"/>
                </a:highlight>
              </a:rPr>
              <a:t>Disclaimer</a:t>
            </a:r>
            <a:endParaRPr b="1" sz="1250">
              <a:solidFill>
                <a:srgbClr val="484848"/>
              </a:solidFill>
              <a:highlight>
                <a:srgbClr val="FFFF00"/>
              </a:highlight>
            </a:endParaRPr>
          </a:p>
          <a:p>
            <a:pPr indent="0" lvl="0" marL="0" rtl="0" algn="l">
              <a:spcBef>
                <a:spcPts val="0"/>
              </a:spcBef>
              <a:spcAft>
                <a:spcPts val="0"/>
              </a:spcAft>
              <a:buNone/>
            </a:pPr>
            <a:r>
              <a:rPr lang="en-GB" sz="1250">
                <a:solidFill>
                  <a:srgbClr val="484848"/>
                </a:solidFill>
                <a:highlight>
                  <a:srgbClr val="FFFF00"/>
                </a:highlight>
              </a:rPr>
              <a:t> The contents of this presentation are intended to convey general information only and not to provide legal advice or      opinions. The contents should not be construed as legal advice. CurrentWare advises consultation with legal counsel  and/or an attorney for advice and legal opinion on specific legal issues.  </a:t>
            </a:r>
            <a:endParaRPr sz="1300">
              <a:highlight>
                <a:srgbClr val="FFFF00"/>
              </a:highlight>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33" name="Shape 233"/>
        <p:cNvGrpSpPr/>
        <p:nvPr/>
      </p:nvGrpSpPr>
      <p:grpSpPr>
        <a:xfrm>
          <a:off x="0" y="0"/>
          <a:ext cx="0" cy="0"/>
          <a:chOff x="0" y="0"/>
          <a:chExt cx="0" cy="0"/>
        </a:xfrm>
      </p:grpSpPr>
      <p:sp>
        <p:nvSpPr>
          <p:cNvPr id="234" name="Google Shape;234;p29"/>
          <p:cNvSpPr txBox="1"/>
          <p:nvPr/>
        </p:nvSpPr>
        <p:spPr>
          <a:xfrm>
            <a:off x="2706325" y="2641963"/>
            <a:ext cx="6219300" cy="1743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Aggregated &amp; individual computer activity</a:t>
            </a:r>
            <a:br>
              <a:rPr lang="en-GB" sz="1500"/>
            </a:br>
            <a:endParaRPr sz="1500"/>
          </a:p>
          <a:p>
            <a:pPr indent="-323850" lvl="0" marL="457200" rtl="0" algn="l">
              <a:lnSpc>
                <a:spcPct val="115000"/>
              </a:lnSpc>
              <a:spcBef>
                <a:spcPts val="0"/>
              </a:spcBef>
              <a:spcAft>
                <a:spcPts val="0"/>
              </a:spcAft>
              <a:buSzPts val="1500"/>
              <a:buChar char="●"/>
            </a:pPr>
            <a:r>
              <a:rPr lang="en-GB" sz="1500"/>
              <a:t>Websites visited with URL, content category, timestamps, and active/idle browsing time</a:t>
            </a:r>
            <a:br>
              <a:rPr lang="en-GB" sz="1500"/>
            </a:br>
            <a:endParaRPr sz="1500"/>
          </a:p>
          <a:p>
            <a:pPr indent="-323850" lvl="0" marL="457200" rtl="0" algn="l">
              <a:lnSpc>
                <a:spcPct val="115000"/>
              </a:lnSpc>
              <a:spcBef>
                <a:spcPts val="0"/>
              </a:spcBef>
              <a:spcAft>
                <a:spcPts val="0"/>
              </a:spcAft>
              <a:buSzPts val="1500"/>
              <a:buChar char="●"/>
            </a:pPr>
            <a:r>
              <a:rPr lang="en-GB" sz="1500"/>
              <a:t>Application usage including timestamps</a:t>
            </a:r>
            <a:endParaRPr sz="1500"/>
          </a:p>
        </p:txBody>
      </p:sp>
      <p:sp>
        <p:nvSpPr>
          <p:cNvPr id="235" name="Google Shape;235;p29"/>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pic>
        <p:nvPicPr>
          <p:cNvPr id="236" name="Google Shape;236;p29"/>
          <p:cNvPicPr preferRelativeResize="0"/>
          <p:nvPr/>
        </p:nvPicPr>
        <p:blipFill>
          <a:blip r:embed="rId3">
            <a:alphaModFix/>
          </a:blip>
          <a:stretch>
            <a:fillRect/>
          </a:stretch>
        </p:blipFill>
        <p:spPr>
          <a:xfrm>
            <a:off x="3886125" y="270000"/>
            <a:ext cx="3859774" cy="2171125"/>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40" name="Shape 240"/>
        <p:cNvGrpSpPr/>
        <p:nvPr/>
      </p:nvGrpSpPr>
      <p:grpSpPr>
        <a:xfrm>
          <a:off x="0" y="0"/>
          <a:ext cx="0" cy="0"/>
          <a:chOff x="0" y="0"/>
          <a:chExt cx="0" cy="0"/>
        </a:xfrm>
      </p:grpSpPr>
      <p:sp>
        <p:nvSpPr>
          <p:cNvPr id="241" name="Google Shape;241;p30"/>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42" name="Google Shape;242;p30"/>
          <p:cNvSpPr txBox="1"/>
          <p:nvPr/>
        </p:nvSpPr>
        <p:spPr>
          <a:xfrm>
            <a:off x="2706325" y="2571738"/>
            <a:ext cx="6219300" cy="14775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Desktop screenshots</a:t>
            </a:r>
            <a:br>
              <a:rPr lang="en-GB" sz="1500"/>
            </a:br>
            <a:endParaRPr sz="1500"/>
          </a:p>
          <a:p>
            <a:pPr indent="-323850" lvl="0" marL="457200" rtl="0" algn="l">
              <a:lnSpc>
                <a:spcPct val="115000"/>
              </a:lnSpc>
              <a:spcBef>
                <a:spcPts val="0"/>
              </a:spcBef>
              <a:spcAft>
                <a:spcPts val="0"/>
              </a:spcAft>
              <a:buSzPts val="1500"/>
              <a:buChar char="●"/>
            </a:pPr>
            <a:r>
              <a:rPr lang="en-GB" sz="1500"/>
              <a:t>Search engine queries</a:t>
            </a:r>
            <a:br>
              <a:rPr lang="en-GB" sz="1500"/>
            </a:br>
            <a:endParaRPr sz="1500"/>
          </a:p>
          <a:p>
            <a:pPr indent="-323850" lvl="0" marL="457200" rtl="0" algn="l">
              <a:lnSpc>
                <a:spcPct val="115000"/>
              </a:lnSpc>
              <a:spcBef>
                <a:spcPts val="0"/>
              </a:spcBef>
              <a:spcAft>
                <a:spcPts val="0"/>
              </a:spcAft>
              <a:buSzPts val="1500"/>
              <a:buChar char="●"/>
            </a:pPr>
            <a:r>
              <a:rPr lang="en-GB" sz="1500"/>
              <a:t>Removable media device usage</a:t>
            </a:r>
            <a:endParaRPr sz="1500"/>
          </a:p>
        </p:txBody>
      </p:sp>
      <p:pic>
        <p:nvPicPr>
          <p:cNvPr id="243" name="Google Shape;243;p30"/>
          <p:cNvPicPr preferRelativeResize="0"/>
          <p:nvPr/>
        </p:nvPicPr>
        <p:blipFill rotWithShape="1">
          <a:blip r:embed="rId3">
            <a:alphaModFix/>
          </a:blip>
          <a:srcRect b="7527" l="0" r="0" t="4015"/>
          <a:stretch/>
        </p:blipFill>
        <p:spPr>
          <a:xfrm>
            <a:off x="6136100" y="234600"/>
            <a:ext cx="2734900" cy="1872571"/>
          </a:xfrm>
          <a:prstGeom prst="rect">
            <a:avLst/>
          </a:prstGeom>
          <a:noFill/>
          <a:ln>
            <a:noFill/>
          </a:ln>
          <a:effectLst>
            <a:outerShdw blurRad="57150" rotWithShape="0" algn="bl" dir="5400000" dist="19050">
              <a:srgbClr val="000000">
                <a:alpha val="50000"/>
              </a:srgbClr>
            </a:outerShdw>
          </a:effectLst>
        </p:spPr>
      </p:pic>
      <p:pic>
        <p:nvPicPr>
          <p:cNvPr id="244" name="Google Shape;244;p30"/>
          <p:cNvPicPr preferRelativeResize="0"/>
          <p:nvPr/>
        </p:nvPicPr>
        <p:blipFill>
          <a:blip r:embed="rId4">
            <a:alphaModFix/>
          </a:blip>
          <a:stretch>
            <a:fillRect/>
          </a:stretch>
        </p:blipFill>
        <p:spPr>
          <a:xfrm>
            <a:off x="2706322" y="270000"/>
            <a:ext cx="3255541" cy="182802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48" name="Shape 248"/>
        <p:cNvGrpSpPr/>
        <p:nvPr/>
      </p:nvGrpSpPr>
      <p:grpSpPr>
        <a:xfrm>
          <a:off x="0" y="0"/>
          <a:ext cx="0" cy="0"/>
          <a:chOff x="0" y="0"/>
          <a:chExt cx="0" cy="0"/>
        </a:xfrm>
      </p:grpSpPr>
      <p:sp>
        <p:nvSpPr>
          <p:cNvPr id="249" name="Google Shape;249;p31"/>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50" name="Google Shape;250;p31"/>
          <p:cNvSpPr txBox="1"/>
          <p:nvPr/>
        </p:nvSpPr>
        <p:spPr>
          <a:xfrm>
            <a:off x="2706325" y="2714613"/>
            <a:ext cx="6219300" cy="2274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Timestamped s</a:t>
            </a:r>
            <a:r>
              <a:rPr lang="en-GB" sz="1500"/>
              <a:t>tartup, shutdown, sleep, </a:t>
            </a:r>
            <a:r>
              <a:rPr lang="en-GB" sz="1500"/>
              <a:t>logon and logoff </a:t>
            </a:r>
            <a:r>
              <a:rPr lang="en-GB" sz="1500"/>
              <a:t>events</a:t>
            </a:r>
            <a:br>
              <a:rPr lang="en-GB" sz="1500"/>
            </a:br>
            <a:endParaRPr sz="1500"/>
          </a:p>
          <a:p>
            <a:pPr indent="-323850" lvl="0" marL="457200" rtl="0" algn="l">
              <a:lnSpc>
                <a:spcPct val="115000"/>
              </a:lnSpc>
              <a:spcBef>
                <a:spcPts val="0"/>
              </a:spcBef>
              <a:spcAft>
                <a:spcPts val="0"/>
              </a:spcAft>
              <a:buSzPts val="1500"/>
              <a:buChar char="●"/>
            </a:pPr>
            <a:r>
              <a:rPr lang="en-GB" sz="1500"/>
              <a:t>Internet bandwidth usage, including the source URL</a:t>
            </a:r>
            <a:br>
              <a:rPr lang="en-GB" sz="1500"/>
            </a:br>
            <a:endParaRPr sz="1500"/>
          </a:p>
          <a:p>
            <a:pPr indent="-323850" lvl="0" marL="457200" rtl="0" algn="l">
              <a:lnSpc>
                <a:spcPct val="115000"/>
              </a:lnSpc>
              <a:spcBef>
                <a:spcPts val="0"/>
              </a:spcBef>
              <a:spcAft>
                <a:spcPts val="0"/>
              </a:spcAft>
              <a:buSzPts val="1500"/>
              <a:buChar char="●"/>
            </a:pPr>
            <a:r>
              <a:rPr lang="en-GB" sz="1500"/>
              <a:t>IP addresses</a:t>
            </a:r>
            <a:br>
              <a:rPr lang="en-GB" sz="1500"/>
            </a:br>
            <a:endParaRPr sz="1500"/>
          </a:p>
          <a:p>
            <a:pPr indent="0" lvl="0" marL="0" rtl="0" algn="l">
              <a:lnSpc>
                <a:spcPct val="115000"/>
              </a:lnSpc>
              <a:spcBef>
                <a:spcPts val="0"/>
              </a:spcBef>
              <a:spcAft>
                <a:spcPts val="0"/>
              </a:spcAft>
              <a:buNone/>
            </a:pPr>
            <a:br>
              <a:rPr lang="en-GB" sz="1500"/>
            </a:br>
            <a:endParaRPr sz="1500"/>
          </a:p>
        </p:txBody>
      </p:sp>
      <p:pic>
        <p:nvPicPr>
          <p:cNvPr id="251" name="Google Shape;251;p31"/>
          <p:cNvPicPr preferRelativeResize="0"/>
          <p:nvPr/>
        </p:nvPicPr>
        <p:blipFill>
          <a:blip r:embed="rId3">
            <a:alphaModFix/>
          </a:blip>
          <a:stretch>
            <a:fillRect/>
          </a:stretch>
        </p:blipFill>
        <p:spPr>
          <a:xfrm>
            <a:off x="4082227" y="270002"/>
            <a:ext cx="3467506" cy="23317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55" name="Shape 255"/>
        <p:cNvGrpSpPr/>
        <p:nvPr/>
      </p:nvGrpSpPr>
      <p:grpSpPr>
        <a:xfrm>
          <a:off x="0" y="0"/>
          <a:ext cx="0" cy="0"/>
          <a:chOff x="0" y="0"/>
          <a:chExt cx="0" cy="0"/>
        </a:xfrm>
      </p:grpSpPr>
      <p:pic>
        <p:nvPicPr>
          <p:cNvPr id="256" name="Google Shape;256;p32"/>
          <p:cNvPicPr preferRelativeResize="0"/>
          <p:nvPr/>
        </p:nvPicPr>
        <p:blipFill>
          <a:blip r:embed="rId3">
            <a:alphaModFix/>
          </a:blip>
          <a:stretch>
            <a:fillRect/>
          </a:stretch>
        </p:blipFill>
        <p:spPr>
          <a:xfrm>
            <a:off x="2422500" y="-1"/>
            <a:ext cx="6844326" cy="2093250"/>
          </a:xfrm>
          <a:prstGeom prst="rect">
            <a:avLst/>
          </a:prstGeom>
          <a:noFill/>
          <a:ln>
            <a:noFill/>
          </a:ln>
          <a:effectLst>
            <a:outerShdw blurRad="57150" rotWithShape="0" algn="bl" dir="5400000" dist="19050">
              <a:srgbClr val="000000">
                <a:alpha val="50000"/>
              </a:srgbClr>
            </a:outerShdw>
          </a:effectLst>
        </p:spPr>
      </p:pic>
      <p:sp>
        <p:nvSpPr>
          <p:cNvPr id="257" name="Google Shape;257;p32"/>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58" name="Google Shape;258;p32"/>
          <p:cNvSpPr txBox="1"/>
          <p:nvPr/>
        </p:nvSpPr>
        <p:spPr>
          <a:xfrm>
            <a:off x="2706325" y="2571738"/>
            <a:ext cx="6219300" cy="2130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highlight>
                  <a:srgbClr val="C9DAF8"/>
                </a:highlight>
              </a:rPr>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highlight>
                  <a:srgbClr val="C9DAF8"/>
                </a:highlight>
              </a:rPr>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endParaRPr sz="1600">
              <a:highlight>
                <a:srgbClr val="C9DAF8"/>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62" name="Shape 262"/>
        <p:cNvGrpSpPr/>
        <p:nvPr/>
      </p:nvGrpSpPr>
      <p:grpSpPr>
        <a:xfrm>
          <a:off x="0" y="0"/>
          <a:ext cx="0" cy="0"/>
          <a:chOff x="0" y="0"/>
          <a:chExt cx="0" cy="0"/>
        </a:xfrm>
      </p:grpSpPr>
      <p:sp>
        <p:nvSpPr>
          <p:cNvPr id="263" name="Google Shape;263;p33"/>
          <p:cNvSpPr txBox="1"/>
          <p:nvPr/>
        </p:nvSpPr>
        <p:spPr>
          <a:xfrm>
            <a:off x="2706325" y="1309488"/>
            <a:ext cx="6219300" cy="2805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t>Having a clear understanding of how you will benefit from the insights is important for reducing the perception that monitoring software is designed to spy on employees, punish them, and micromanage how they work.</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lang="en-GB" sz="1500"/>
              <a:t>As a manager, the way that you will benefit from the insights provided by CurrentWare will be different than that of HR or IT staff members. </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lang="en-GB" sz="1500"/>
              <a:t>Based on what you know about the software, </a:t>
            </a:r>
            <a:r>
              <a:rPr b="1" lang="en-GB" sz="1500"/>
              <a:t>consider how you will use the data to inform your management decisions.</a:t>
            </a:r>
            <a:endParaRPr b="1" sz="1500"/>
          </a:p>
        </p:txBody>
      </p:sp>
      <p:sp>
        <p:nvSpPr>
          <p:cNvPr id="264" name="Google Shape;264;p33"/>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a:t>
            </a:r>
            <a:r>
              <a:rPr lang="en-GB" sz="1900"/>
              <a:t>can </a:t>
            </a:r>
            <a:r>
              <a:rPr lang="en-GB" sz="1900">
                <a:solidFill>
                  <a:srgbClr val="FFFFFF"/>
                </a:solidFill>
              </a:rPr>
              <a:t>managers use CurrentWare?</a:t>
            </a:r>
            <a:endParaRPr b="1" sz="1900">
              <a:solidFill>
                <a:srgbClr val="FFFFFF"/>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68" name="Shape 268"/>
        <p:cNvGrpSpPr/>
        <p:nvPr/>
      </p:nvGrpSpPr>
      <p:grpSpPr>
        <a:xfrm>
          <a:off x="0" y="0"/>
          <a:ext cx="0" cy="0"/>
          <a:chOff x="0" y="0"/>
          <a:chExt cx="0" cy="0"/>
        </a:xfrm>
      </p:grpSpPr>
      <p:sp>
        <p:nvSpPr>
          <p:cNvPr id="269" name="Google Shape;269;p34"/>
          <p:cNvSpPr txBox="1"/>
          <p:nvPr/>
        </p:nvSpPr>
        <p:spPr>
          <a:xfrm>
            <a:off x="2706325" y="380250"/>
            <a:ext cx="6219300" cy="4398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Burnout Prevention: </a:t>
            </a:r>
            <a:r>
              <a:rPr lang="en-GB" sz="1500"/>
              <a:t>Employee activity levels help provide a high-level overview of employees who may be at risk of burnout due to being overworked.</a:t>
            </a:r>
            <a:br>
              <a:rPr lang="en-GB" sz="1500"/>
            </a:br>
            <a:endParaRPr sz="1500"/>
          </a:p>
          <a:p>
            <a:pPr indent="-323850" lvl="0" marL="457200" rtl="0" algn="l">
              <a:lnSpc>
                <a:spcPct val="115000"/>
              </a:lnSpc>
              <a:spcBef>
                <a:spcPts val="0"/>
              </a:spcBef>
              <a:spcAft>
                <a:spcPts val="0"/>
              </a:spcAft>
              <a:buSzPts val="1500"/>
              <a:buChar char="●"/>
            </a:pPr>
            <a:r>
              <a:rPr b="1" lang="en-GB" sz="1500"/>
              <a:t>Minimize Distractions: </a:t>
            </a:r>
            <a:r>
              <a:rPr lang="en-GB" sz="1500"/>
              <a:t>The data may indicate that workplace distractions such as excessive meetings are cutting into time that is needed for focused work. You can work with your employees to reduce these distractions.</a:t>
            </a:r>
            <a:br>
              <a:rPr lang="en-GB" sz="1500"/>
            </a:br>
            <a:endParaRPr sz="1500"/>
          </a:p>
          <a:p>
            <a:pPr indent="-323850" lvl="0" marL="457200" rtl="0" algn="l">
              <a:lnSpc>
                <a:spcPct val="115000"/>
              </a:lnSpc>
              <a:spcBef>
                <a:spcPts val="0"/>
              </a:spcBef>
              <a:spcAft>
                <a:spcPts val="0"/>
              </a:spcAft>
              <a:buSzPts val="1500"/>
              <a:buChar char="●"/>
            </a:pPr>
            <a:r>
              <a:rPr b="1" lang="en-GB" sz="1500"/>
              <a:t>Remote Work: </a:t>
            </a:r>
            <a:r>
              <a:rPr lang="en-GB" sz="1500"/>
              <a:t>When your team members work remotely you will have a clear picture of what they are working on, their preferred working styles, and their most active hours.</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lang="en-GB" sz="1500"/>
              <a:t>If a top-down approach does not fit your team’s work styles, you can also provide them with access to their own data. This will empower them to self-manage their productivity and boost their morale.</a:t>
            </a:r>
            <a:endParaRPr sz="1500"/>
          </a:p>
        </p:txBody>
      </p:sp>
      <p:sp>
        <p:nvSpPr>
          <p:cNvPr id="270" name="Google Shape;270;p34"/>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a:t>
            </a:r>
            <a:r>
              <a:rPr lang="en-GB" sz="1900"/>
              <a:t>can </a:t>
            </a:r>
            <a:r>
              <a:rPr lang="en-GB" sz="1900">
                <a:solidFill>
                  <a:srgbClr val="FFFFFF"/>
                </a:solidFill>
              </a:rPr>
              <a:t>managers use CurrentWare?</a:t>
            </a:r>
            <a:endParaRPr b="1" sz="1900">
              <a:solidFill>
                <a:srgbClr val="FFFFFF"/>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74" name="Shape 274"/>
        <p:cNvGrpSpPr/>
        <p:nvPr/>
      </p:nvGrpSpPr>
      <p:grpSpPr>
        <a:xfrm>
          <a:off x="0" y="0"/>
          <a:ext cx="0" cy="0"/>
          <a:chOff x="0" y="0"/>
          <a:chExt cx="0" cy="0"/>
        </a:xfrm>
      </p:grpSpPr>
      <p:sp>
        <p:nvSpPr>
          <p:cNvPr id="275" name="Google Shape;275;p35"/>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276" name="Google Shape;276;p35"/>
          <p:cNvSpPr txBox="1"/>
          <p:nvPr/>
        </p:nvSpPr>
        <p:spPr>
          <a:xfrm>
            <a:off x="2706325" y="645750"/>
            <a:ext cx="6219300" cy="386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Network Performance: </a:t>
            </a:r>
            <a:r>
              <a:rPr lang="en-GB" sz="1500"/>
              <a:t>Bandwidth usage will be monitored to ensure that bandwidth hogs without a legitimate business use (e.g. Netflix, Twitch, Prime Video) are not harming network performance.</a:t>
            </a:r>
            <a:br>
              <a:rPr lang="en-GB" sz="1500"/>
            </a:br>
            <a:endParaRPr sz="1500"/>
          </a:p>
          <a:p>
            <a:pPr indent="-323850" lvl="0" marL="457200" rtl="0" algn="l">
              <a:lnSpc>
                <a:spcPct val="115000"/>
              </a:lnSpc>
              <a:spcBef>
                <a:spcPts val="0"/>
              </a:spcBef>
              <a:spcAft>
                <a:spcPts val="0"/>
              </a:spcAft>
              <a:buSzPts val="1500"/>
              <a:buChar char="●"/>
            </a:pPr>
            <a:r>
              <a:rPr b="1" lang="en-GB" sz="1500"/>
              <a:t>Employee Safety &amp; Liability: </a:t>
            </a:r>
            <a:r>
              <a:rPr lang="en-GB" sz="1500"/>
              <a:t>Known NSFW websites will be blocked. How the rest of the internet is being used will be monitored to ensure that accessible websites are safe and appropriate for the workplace.</a:t>
            </a:r>
            <a:br>
              <a:rPr lang="en-GB" sz="1500"/>
            </a:br>
            <a:endParaRPr sz="1500"/>
          </a:p>
          <a:p>
            <a:pPr indent="-323850" lvl="0" marL="457200" rtl="0" algn="l">
              <a:lnSpc>
                <a:spcPct val="115000"/>
              </a:lnSpc>
              <a:spcBef>
                <a:spcPts val="0"/>
              </a:spcBef>
              <a:spcAft>
                <a:spcPts val="0"/>
              </a:spcAft>
              <a:buSzPts val="1500"/>
              <a:buChar char="●"/>
            </a:pPr>
            <a:r>
              <a:rPr b="1" lang="en-GB" sz="1500"/>
              <a:t>Cybersecurity: </a:t>
            </a:r>
            <a:r>
              <a:rPr lang="en-GB" sz="1500"/>
              <a:t>Application and internet use will be monitored for high-risk activities and unauthorized software (“Shadow IT”). Portable storage device activity will be monitored to track the flow of sensitive information and protect data against theft.</a:t>
            </a:r>
            <a:endParaRPr sz="1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80" name="Shape 280"/>
        <p:cNvGrpSpPr/>
        <p:nvPr/>
      </p:nvGrpSpPr>
      <p:grpSpPr>
        <a:xfrm>
          <a:off x="0" y="0"/>
          <a:ext cx="0" cy="0"/>
          <a:chOff x="0" y="0"/>
          <a:chExt cx="0" cy="0"/>
        </a:xfrm>
      </p:grpSpPr>
      <p:sp>
        <p:nvSpPr>
          <p:cNvPr id="281" name="Google Shape;281;p36"/>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282" name="Google Shape;282;p36"/>
          <p:cNvSpPr txBox="1"/>
          <p:nvPr/>
        </p:nvSpPr>
        <p:spPr>
          <a:xfrm>
            <a:off x="2706325" y="513000"/>
            <a:ext cx="6219300" cy="4132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Productivity: </a:t>
            </a:r>
            <a:r>
              <a:rPr lang="en-GB" sz="1500"/>
              <a:t>We trust everyone to manage their time effectively. We also recognize that occasional limited web surfing is beneficial to productivity. We will only address web browsing habits if they are accompanied by performance issues (or if browsing is in violation of company policies).</a:t>
            </a:r>
            <a:br>
              <a:rPr lang="en-GB" sz="1500"/>
            </a:br>
            <a:endParaRPr sz="1500"/>
          </a:p>
          <a:p>
            <a:pPr indent="-323850" lvl="0" marL="457200" rtl="0" algn="l">
              <a:lnSpc>
                <a:spcPct val="115000"/>
              </a:lnSpc>
              <a:spcBef>
                <a:spcPts val="0"/>
              </a:spcBef>
              <a:spcAft>
                <a:spcPts val="0"/>
              </a:spcAft>
              <a:buSzPts val="1500"/>
              <a:buChar char="●"/>
            </a:pPr>
            <a:r>
              <a:rPr b="1" lang="en-GB" sz="1500"/>
              <a:t>Software Licensing: </a:t>
            </a:r>
            <a:r>
              <a:rPr lang="en-GB" sz="1500"/>
              <a:t>We will monitor the frequency of SaaS and application usage to help anticipate licensing requirements, such as deprovisioning lesser used software and consolidating redundant solutions.</a:t>
            </a:r>
            <a:br>
              <a:rPr lang="en-GB" sz="1500"/>
            </a:br>
            <a:endParaRPr sz="1500"/>
          </a:p>
          <a:p>
            <a:pPr indent="-323850" lvl="0" marL="457200" rtl="0" algn="l">
              <a:lnSpc>
                <a:spcPct val="115000"/>
              </a:lnSpc>
              <a:spcBef>
                <a:spcPts val="0"/>
              </a:spcBef>
              <a:spcAft>
                <a:spcPts val="0"/>
              </a:spcAft>
              <a:buSzPts val="1500"/>
              <a:buChar char="●"/>
            </a:pPr>
            <a:r>
              <a:rPr b="1" lang="en-GB" sz="1500"/>
              <a:t>Remote Work: </a:t>
            </a:r>
            <a:r>
              <a:rPr lang="en-GB" sz="1500"/>
              <a:t>Computer activity reports improve visibility when employees are working remotely. Employees can rest assured that their efforts are being noticed, building confidence in flexible work arrangements.</a:t>
            </a:r>
            <a:endParaRPr b="1" sz="1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86" name="Shape 286"/>
        <p:cNvGrpSpPr/>
        <p:nvPr/>
      </p:nvGrpSpPr>
      <p:grpSpPr>
        <a:xfrm>
          <a:off x="0" y="0"/>
          <a:ext cx="0" cy="0"/>
          <a:chOff x="0" y="0"/>
          <a:chExt cx="0" cy="0"/>
        </a:xfrm>
      </p:grpSpPr>
      <p:sp>
        <p:nvSpPr>
          <p:cNvPr id="287" name="Google Shape;287;p37"/>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288" name="Google Shape;288;p37"/>
          <p:cNvSpPr txBox="1"/>
          <p:nvPr/>
        </p:nvSpPr>
        <p:spPr>
          <a:xfrm>
            <a:off x="2706325" y="911250"/>
            <a:ext cx="6219300" cy="333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What We Can Learn With CurrentWare’s Workforce Analytics Data</a:t>
            </a:r>
            <a:br>
              <a:rPr b="1" lang="en-GB" sz="1500"/>
            </a:br>
            <a:endParaRPr b="1" sz="1500"/>
          </a:p>
          <a:p>
            <a:pPr indent="-323850" lvl="0" marL="457200" rtl="0" algn="l">
              <a:lnSpc>
                <a:spcPct val="115000"/>
              </a:lnSpc>
              <a:spcBef>
                <a:spcPts val="0"/>
              </a:spcBef>
              <a:spcAft>
                <a:spcPts val="0"/>
              </a:spcAft>
              <a:buSzPts val="1500"/>
              <a:buChar char="●"/>
            </a:pPr>
            <a:r>
              <a:rPr lang="en-GB" sz="1500"/>
              <a:t>Do we have departments with consistently high utilization rates? Are they overworked? Is there an opportunity to grow the company in this area?</a:t>
            </a:r>
            <a:br>
              <a:rPr lang="en-GB" sz="1500"/>
            </a:br>
            <a:endParaRPr sz="1500"/>
          </a:p>
          <a:p>
            <a:pPr indent="-323850" lvl="0" marL="457200" rtl="0" algn="l">
              <a:lnSpc>
                <a:spcPct val="115000"/>
              </a:lnSpc>
              <a:spcBef>
                <a:spcPts val="0"/>
              </a:spcBef>
              <a:spcAft>
                <a:spcPts val="0"/>
              </a:spcAft>
              <a:buSzPts val="1500"/>
              <a:buChar char="●"/>
            </a:pPr>
            <a:r>
              <a:rPr lang="en-GB" sz="1500"/>
              <a:t>Are employees making use of the new software/solutions we recently implemented? If not, do employees need more training?</a:t>
            </a:r>
            <a:br>
              <a:rPr lang="en-GB" sz="1500"/>
            </a:br>
            <a:endParaRPr sz="1500"/>
          </a:p>
          <a:p>
            <a:pPr indent="-323850" lvl="0" marL="457200" rtl="0" algn="l">
              <a:lnSpc>
                <a:spcPct val="115000"/>
              </a:lnSpc>
              <a:spcBef>
                <a:spcPts val="0"/>
              </a:spcBef>
              <a:spcAft>
                <a:spcPts val="0"/>
              </a:spcAft>
              <a:buSzPts val="1500"/>
              <a:buChar char="●"/>
            </a:pPr>
            <a:r>
              <a:rPr lang="en-GB" sz="1500"/>
              <a:t>Are time zone differences reducing the potential for collaboration due to a lack of overlap?</a:t>
            </a:r>
            <a:endParaRPr sz="1500"/>
          </a:p>
          <a:p>
            <a:pPr indent="0" lvl="0" marL="0" rtl="0" algn="l">
              <a:lnSpc>
                <a:spcPct val="115000"/>
              </a:lnSpc>
              <a:spcBef>
                <a:spcPts val="0"/>
              </a:spcBef>
              <a:spcAft>
                <a:spcPts val="0"/>
              </a:spcAft>
              <a:buNone/>
            </a:pPr>
            <a:r>
              <a:t/>
            </a:r>
            <a:endParaRPr b="1" sz="1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92" name="Shape 292"/>
        <p:cNvGrpSpPr/>
        <p:nvPr/>
      </p:nvGrpSpPr>
      <p:grpSpPr>
        <a:xfrm>
          <a:off x="0" y="0"/>
          <a:ext cx="0" cy="0"/>
          <a:chOff x="0" y="0"/>
          <a:chExt cx="0" cy="0"/>
        </a:xfrm>
      </p:grpSpPr>
      <p:sp>
        <p:nvSpPr>
          <p:cNvPr id="293" name="Google Shape;293;p38"/>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294" name="Google Shape;294;p38"/>
          <p:cNvSpPr txBox="1"/>
          <p:nvPr/>
        </p:nvSpPr>
        <p:spPr>
          <a:xfrm>
            <a:off x="2706325" y="1036350"/>
            <a:ext cx="6219300" cy="307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What We Can Learn With CurrentWare’s Workforce Analytics Data</a:t>
            </a:r>
            <a:br>
              <a:rPr b="1" lang="en-GB" sz="1500"/>
            </a:br>
            <a:endParaRPr b="1" sz="1500"/>
          </a:p>
          <a:p>
            <a:pPr indent="-323850" lvl="0" marL="457200" rtl="0" algn="l">
              <a:lnSpc>
                <a:spcPct val="115000"/>
              </a:lnSpc>
              <a:spcBef>
                <a:spcPts val="0"/>
              </a:spcBef>
              <a:spcAft>
                <a:spcPts val="0"/>
              </a:spcAft>
              <a:buSzPts val="1500"/>
              <a:buChar char="●"/>
            </a:pPr>
            <a:r>
              <a:rPr lang="en-GB" sz="1500"/>
              <a:t>Are employees getting the best use of company-provided laptops or are they going unused?</a:t>
            </a:r>
            <a:br>
              <a:rPr lang="en-GB" sz="1500"/>
            </a:br>
            <a:endParaRPr sz="1500"/>
          </a:p>
          <a:p>
            <a:pPr indent="-323850" lvl="0" marL="457200" rtl="0" algn="l">
              <a:lnSpc>
                <a:spcPct val="115000"/>
              </a:lnSpc>
              <a:spcBef>
                <a:spcPts val="0"/>
              </a:spcBef>
              <a:spcAft>
                <a:spcPts val="0"/>
              </a:spcAft>
              <a:buSzPts val="1500"/>
              <a:buChar char="●"/>
            </a:pPr>
            <a:r>
              <a:rPr lang="en-GB" sz="1500"/>
              <a:t>How do our employees prefer to work – in bursts throughout the week or do they tend to follow a standard schedule?</a:t>
            </a:r>
            <a:br>
              <a:rPr lang="en-GB" sz="1500"/>
            </a:br>
            <a:endParaRPr sz="1500"/>
          </a:p>
          <a:p>
            <a:pPr indent="-323850" lvl="0" marL="457200" rtl="0" algn="l">
              <a:lnSpc>
                <a:spcPct val="115000"/>
              </a:lnSpc>
              <a:spcBef>
                <a:spcPts val="0"/>
              </a:spcBef>
              <a:spcAft>
                <a:spcPts val="0"/>
              </a:spcAft>
              <a:buSzPts val="1500"/>
              <a:buChar char="●"/>
            </a:pPr>
            <a:r>
              <a:rPr lang="en-GB" sz="1500"/>
              <a:t>How many meetings are held each week and how much time is spent in meetings?</a:t>
            </a:r>
            <a:endParaRPr sz="1500"/>
          </a:p>
          <a:p>
            <a:pPr indent="0" lvl="0" marL="0" rtl="0" algn="l">
              <a:lnSpc>
                <a:spcPct val="115000"/>
              </a:lnSpc>
              <a:spcBef>
                <a:spcPts val="0"/>
              </a:spcBef>
              <a:spcAft>
                <a:spcPts val="0"/>
              </a:spcAft>
              <a:buNone/>
            </a:pPr>
            <a:r>
              <a:t/>
            </a:r>
            <a:endParaRPr b="1"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16" name="Shape 116"/>
        <p:cNvGrpSpPr/>
        <p:nvPr/>
      </p:nvGrpSpPr>
      <p:grpSpPr>
        <a:xfrm>
          <a:off x="0" y="0"/>
          <a:ext cx="0" cy="0"/>
          <a:chOff x="0" y="0"/>
          <a:chExt cx="0" cy="0"/>
        </a:xfrm>
      </p:grpSpPr>
      <p:sp>
        <p:nvSpPr>
          <p:cNvPr id="117" name="Google Shape;117;p21"/>
          <p:cNvSpPr/>
          <p:nvPr/>
        </p:nvSpPr>
        <p:spPr>
          <a:xfrm>
            <a:off x="3857764" y="173537"/>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18" name="Google Shape;118;p21"/>
          <p:cNvSpPr txBox="1"/>
          <p:nvPr>
            <p:ph idx="4294967295" type="ctrTitle"/>
          </p:nvPr>
        </p:nvSpPr>
        <p:spPr>
          <a:xfrm>
            <a:off x="179077" y="2263950"/>
            <a:ext cx="2004000" cy="615600"/>
          </a:xfrm>
          <a:prstGeom prst="rect">
            <a:avLst/>
          </a:prstGeom>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FFFFFF"/>
                </a:solidFill>
              </a:rPr>
              <a:t>Agenda</a:t>
            </a:r>
            <a:endParaRPr b="1">
              <a:solidFill>
                <a:srgbClr val="FFFFFF"/>
              </a:solidFill>
              <a:latin typeface="Montserrat"/>
              <a:ea typeface="Montserrat"/>
              <a:cs typeface="Montserrat"/>
              <a:sym typeface="Montserrat"/>
            </a:endParaRPr>
          </a:p>
        </p:txBody>
      </p:sp>
      <p:sp>
        <p:nvSpPr>
          <p:cNvPr id="119" name="Google Shape;119;p21"/>
          <p:cNvSpPr/>
          <p:nvPr/>
        </p:nvSpPr>
        <p:spPr>
          <a:xfrm>
            <a:off x="3261926" y="173496"/>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0" name="Google Shape;120;p21"/>
          <p:cNvSpPr txBox="1"/>
          <p:nvPr>
            <p:ph idx="4294967295" type="title"/>
          </p:nvPr>
        </p:nvSpPr>
        <p:spPr>
          <a:xfrm>
            <a:off x="3261926" y="154934"/>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1</a:t>
            </a:r>
            <a:endParaRPr sz="2220">
              <a:latin typeface="Montserrat"/>
              <a:ea typeface="Montserrat"/>
              <a:cs typeface="Montserrat"/>
              <a:sym typeface="Montserrat"/>
            </a:endParaRPr>
          </a:p>
        </p:txBody>
      </p:sp>
      <p:sp>
        <p:nvSpPr>
          <p:cNvPr id="121" name="Google Shape;121;p21"/>
          <p:cNvSpPr/>
          <p:nvPr/>
        </p:nvSpPr>
        <p:spPr>
          <a:xfrm>
            <a:off x="3261926" y="770464"/>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2" name="Google Shape;122;p21"/>
          <p:cNvSpPr/>
          <p:nvPr/>
        </p:nvSpPr>
        <p:spPr>
          <a:xfrm>
            <a:off x="3261926" y="1367431"/>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3" name="Google Shape;123;p21"/>
          <p:cNvSpPr/>
          <p:nvPr/>
        </p:nvSpPr>
        <p:spPr>
          <a:xfrm>
            <a:off x="3261926" y="1997632"/>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4" name="Google Shape;124;p21"/>
          <p:cNvSpPr/>
          <p:nvPr/>
        </p:nvSpPr>
        <p:spPr>
          <a:xfrm>
            <a:off x="3261801" y="2612017"/>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5" name="Google Shape;125;p21"/>
          <p:cNvSpPr/>
          <p:nvPr/>
        </p:nvSpPr>
        <p:spPr>
          <a:xfrm>
            <a:off x="3261801" y="3208985"/>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6" name="Google Shape;126;p21"/>
          <p:cNvSpPr/>
          <p:nvPr/>
        </p:nvSpPr>
        <p:spPr>
          <a:xfrm>
            <a:off x="3857764" y="770410"/>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27" name="Google Shape;127;p21"/>
          <p:cNvSpPr txBox="1"/>
          <p:nvPr>
            <p:ph idx="4294967295" type="title"/>
          </p:nvPr>
        </p:nvSpPr>
        <p:spPr>
          <a:xfrm>
            <a:off x="3261801" y="733468"/>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2</a:t>
            </a:r>
            <a:endParaRPr sz="2220">
              <a:latin typeface="Montserrat"/>
              <a:ea typeface="Montserrat"/>
              <a:cs typeface="Montserrat"/>
              <a:sym typeface="Montserrat"/>
            </a:endParaRPr>
          </a:p>
        </p:txBody>
      </p:sp>
      <p:sp>
        <p:nvSpPr>
          <p:cNvPr id="128" name="Google Shape;128;p21"/>
          <p:cNvSpPr txBox="1"/>
          <p:nvPr>
            <p:ph idx="4294967295" type="title"/>
          </p:nvPr>
        </p:nvSpPr>
        <p:spPr>
          <a:xfrm>
            <a:off x="3261801" y="1332229"/>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3</a:t>
            </a:r>
            <a:endParaRPr sz="2220">
              <a:latin typeface="Montserrat"/>
              <a:ea typeface="Montserrat"/>
              <a:cs typeface="Montserrat"/>
              <a:sym typeface="Montserrat"/>
            </a:endParaRPr>
          </a:p>
        </p:txBody>
      </p:sp>
      <p:sp>
        <p:nvSpPr>
          <p:cNvPr id="129" name="Google Shape;129;p21"/>
          <p:cNvSpPr txBox="1"/>
          <p:nvPr>
            <p:ph idx="4294967295" type="title"/>
          </p:nvPr>
        </p:nvSpPr>
        <p:spPr>
          <a:xfrm>
            <a:off x="3261801" y="1960580"/>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4</a:t>
            </a:r>
            <a:endParaRPr sz="2220">
              <a:latin typeface="Montserrat"/>
              <a:ea typeface="Montserrat"/>
              <a:cs typeface="Montserrat"/>
              <a:sym typeface="Montserrat"/>
            </a:endParaRPr>
          </a:p>
        </p:txBody>
      </p:sp>
      <p:sp>
        <p:nvSpPr>
          <p:cNvPr id="130" name="Google Shape;130;p21"/>
          <p:cNvSpPr txBox="1"/>
          <p:nvPr>
            <p:ph idx="4294967295" type="title"/>
          </p:nvPr>
        </p:nvSpPr>
        <p:spPr>
          <a:xfrm>
            <a:off x="3261801" y="2575008"/>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5</a:t>
            </a:r>
            <a:endParaRPr sz="2220">
              <a:latin typeface="Montserrat"/>
              <a:ea typeface="Montserrat"/>
              <a:cs typeface="Montserrat"/>
              <a:sym typeface="Montserrat"/>
            </a:endParaRPr>
          </a:p>
        </p:txBody>
      </p:sp>
      <p:sp>
        <p:nvSpPr>
          <p:cNvPr id="131" name="Google Shape;131;p21"/>
          <p:cNvSpPr txBox="1"/>
          <p:nvPr>
            <p:ph idx="4294967295" type="title"/>
          </p:nvPr>
        </p:nvSpPr>
        <p:spPr>
          <a:xfrm>
            <a:off x="3261926" y="3188596"/>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6</a:t>
            </a:r>
            <a:endParaRPr sz="2220">
              <a:latin typeface="Montserrat"/>
              <a:ea typeface="Montserrat"/>
              <a:cs typeface="Montserrat"/>
              <a:sym typeface="Montserrat"/>
            </a:endParaRPr>
          </a:p>
        </p:txBody>
      </p:sp>
      <p:sp>
        <p:nvSpPr>
          <p:cNvPr id="132" name="Google Shape;132;p21"/>
          <p:cNvSpPr/>
          <p:nvPr/>
        </p:nvSpPr>
        <p:spPr>
          <a:xfrm>
            <a:off x="3857764" y="1367284"/>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33" name="Google Shape;133;p21"/>
          <p:cNvSpPr/>
          <p:nvPr/>
        </p:nvSpPr>
        <p:spPr>
          <a:xfrm>
            <a:off x="3857764" y="1997633"/>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34" name="Google Shape;134;p21"/>
          <p:cNvSpPr/>
          <p:nvPr/>
        </p:nvSpPr>
        <p:spPr>
          <a:xfrm>
            <a:off x="3857764" y="2612010"/>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35" name="Google Shape;135;p21"/>
          <p:cNvSpPr/>
          <p:nvPr/>
        </p:nvSpPr>
        <p:spPr>
          <a:xfrm>
            <a:off x="3857764" y="3225609"/>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36" name="Google Shape;136;p21"/>
          <p:cNvSpPr txBox="1"/>
          <p:nvPr>
            <p:ph idx="4294967295" type="title"/>
          </p:nvPr>
        </p:nvSpPr>
        <p:spPr>
          <a:xfrm>
            <a:off x="3857750" y="173534"/>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0" lang="en-GB" sz="1900">
                <a:latin typeface="Nunito"/>
                <a:ea typeface="Nunito"/>
                <a:cs typeface="Nunito"/>
                <a:sym typeface="Nunito"/>
              </a:rPr>
              <a:t>CurrentWare Product Overview</a:t>
            </a:r>
            <a:endParaRPr b="0" sz="1900">
              <a:latin typeface="Nunito"/>
              <a:ea typeface="Nunito"/>
              <a:cs typeface="Nunito"/>
              <a:sym typeface="Nunito"/>
            </a:endParaRPr>
          </a:p>
        </p:txBody>
      </p:sp>
      <p:sp>
        <p:nvSpPr>
          <p:cNvPr id="137" name="Google Shape;137;p21"/>
          <p:cNvSpPr txBox="1"/>
          <p:nvPr>
            <p:ph idx="4294967295" type="title"/>
          </p:nvPr>
        </p:nvSpPr>
        <p:spPr>
          <a:xfrm>
            <a:off x="3857750" y="770408"/>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00">
                <a:latin typeface="Nunito"/>
                <a:ea typeface="Nunito"/>
                <a:cs typeface="Nunito"/>
                <a:sym typeface="Nunito"/>
              </a:rPr>
              <a:t>Your Role as a Manager</a:t>
            </a:r>
            <a:endParaRPr b="0" sz="1900">
              <a:latin typeface="Nunito"/>
              <a:ea typeface="Nunito"/>
              <a:cs typeface="Nunito"/>
              <a:sym typeface="Nunito"/>
            </a:endParaRPr>
          </a:p>
        </p:txBody>
      </p:sp>
      <p:sp>
        <p:nvSpPr>
          <p:cNvPr id="138" name="Google Shape;138;p21"/>
          <p:cNvSpPr txBox="1"/>
          <p:nvPr>
            <p:ph idx="4294967295" type="title"/>
          </p:nvPr>
        </p:nvSpPr>
        <p:spPr>
          <a:xfrm>
            <a:off x="3857750" y="1386019"/>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00">
                <a:latin typeface="Nunito"/>
                <a:ea typeface="Nunito"/>
                <a:cs typeface="Nunito"/>
                <a:sym typeface="Nunito"/>
              </a:rPr>
              <a:t>Common Concerns</a:t>
            </a:r>
            <a:endParaRPr b="0" sz="1900">
              <a:latin typeface="Nunito"/>
              <a:ea typeface="Nunito"/>
              <a:cs typeface="Nunito"/>
              <a:sym typeface="Nunito"/>
            </a:endParaRPr>
          </a:p>
        </p:txBody>
      </p:sp>
      <p:sp>
        <p:nvSpPr>
          <p:cNvPr id="139" name="Google Shape;139;p21"/>
          <p:cNvSpPr txBox="1"/>
          <p:nvPr/>
        </p:nvSpPr>
        <p:spPr>
          <a:xfrm>
            <a:off x="3857750" y="2001630"/>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What This Means for Employees</a:t>
            </a:r>
            <a:endParaRPr sz="1900">
              <a:solidFill>
                <a:srgbClr val="FFFFFF"/>
              </a:solidFill>
              <a:latin typeface="Nunito"/>
              <a:ea typeface="Nunito"/>
              <a:cs typeface="Nunito"/>
              <a:sym typeface="Nunito"/>
            </a:endParaRPr>
          </a:p>
        </p:txBody>
      </p:sp>
      <p:sp>
        <p:nvSpPr>
          <p:cNvPr id="140" name="Google Shape;140;p21"/>
          <p:cNvSpPr txBox="1"/>
          <p:nvPr/>
        </p:nvSpPr>
        <p:spPr>
          <a:xfrm>
            <a:off x="3857750" y="2613630"/>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What Will Be Tracked?</a:t>
            </a:r>
            <a:endParaRPr sz="1900">
              <a:solidFill>
                <a:srgbClr val="FFFFFF"/>
              </a:solidFill>
              <a:latin typeface="Nunito"/>
              <a:ea typeface="Nunito"/>
              <a:cs typeface="Nunito"/>
              <a:sym typeface="Nunito"/>
            </a:endParaRPr>
          </a:p>
        </p:txBody>
      </p:sp>
      <p:sp>
        <p:nvSpPr>
          <p:cNvPr id="141" name="Google Shape;141;p21"/>
          <p:cNvSpPr txBox="1"/>
          <p:nvPr/>
        </p:nvSpPr>
        <p:spPr>
          <a:xfrm>
            <a:off x="3857750" y="3225633"/>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How Will CurrentWare Be Used?</a:t>
            </a:r>
            <a:endParaRPr sz="1900">
              <a:solidFill>
                <a:srgbClr val="FFFFFF"/>
              </a:solidFill>
              <a:latin typeface="Nunito"/>
              <a:ea typeface="Nunito"/>
              <a:cs typeface="Nunito"/>
              <a:sym typeface="Nunito"/>
            </a:endParaRPr>
          </a:p>
        </p:txBody>
      </p:sp>
      <p:sp>
        <p:nvSpPr>
          <p:cNvPr id="142" name="Google Shape;142;p21"/>
          <p:cNvSpPr/>
          <p:nvPr/>
        </p:nvSpPr>
        <p:spPr>
          <a:xfrm>
            <a:off x="3261801" y="3826345"/>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43" name="Google Shape;143;p21"/>
          <p:cNvSpPr txBox="1"/>
          <p:nvPr/>
        </p:nvSpPr>
        <p:spPr>
          <a:xfrm>
            <a:off x="3261926" y="3805956"/>
            <a:ext cx="4776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220">
                <a:solidFill>
                  <a:srgbClr val="FFFFFF"/>
                </a:solidFill>
                <a:latin typeface="Montserrat"/>
                <a:ea typeface="Montserrat"/>
                <a:cs typeface="Montserrat"/>
                <a:sym typeface="Montserrat"/>
              </a:rPr>
              <a:t>6</a:t>
            </a:r>
            <a:endParaRPr b="1" sz="2220">
              <a:solidFill>
                <a:srgbClr val="FFFFFF"/>
              </a:solidFill>
              <a:latin typeface="Montserrat"/>
              <a:ea typeface="Montserrat"/>
              <a:cs typeface="Montserrat"/>
              <a:sym typeface="Montserrat"/>
            </a:endParaRPr>
          </a:p>
        </p:txBody>
      </p:sp>
      <p:sp>
        <p:nvSpPr>
          <p:cNvPr id="144" name="Google Shape;144;p21"/>
          <p:cNvSpPr/>
          <p:nvPr/>
        </p:nvSpPr>
        <p:spPr>
          <a:xfrm>
            <a:off x="3857764" y="3842969"/>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45" name="Google Shape;145;p21"/>
          <p:cNvSpPr txBox="1"/>
          <p:nvPr/>
        </p:nvSpPr>
        <p:spPr>
          <a:xfrm>
            <a:off x="3857750" y="3811468"/>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Questions &amp; Comments</a:t>
            </a:r>
            <a:endParaRPr sz="1900">
              <a:solidFill>
                <a:srgbClr val="FFFFFF"/>
              </a:solidFill>
              <a:latin typeface="Nunito"/>
              <a:ea typeface="Nunito"/>
              <a:cs typeface="Nunito"/>
              <a:sym typeface="Nunito"/>
            </a:endParaRPr>
          </a:p>
        </p:txBody>
      </p:sp>
      <p:sp>
        <p:nvSpPr>
          <p:cNvPr id="146" name="Google Shape;146;p21"/>
          <p:cNvSpPr/>
          <p:nvPr/>
        </p:nvSpPr>
        <p:spPr>
          <a:xfrm>
            <a:off x="3261801" y="3826345"/>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47" name="Google Shape;147;p21"/>
          <p:cNvSpPr txBox="1"/>
          <p:nvPr/>
        </p:nvSpPr>
        <p:spPr>
          <a:xfrm>
            <a:off x="3261926" y="3805956"/>
            <a:ext cx="4776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220">
                <a:solidFill>
                  <a:srgbClr val="FFFFFF"/>
                </a:solidFill>
                <a:latin typeface="Montserrat"/>
                <a:ea typeface="Montserrat"/>
                <a:cs typeface="Montserrat"/>
                <a:sym typeface="Montserrat"/>
              </a:rPr>
              <a:t>7</a:t>
            </a:r>
            <a:endParaRPr b="1" sz="2220">
              <a:solidFill>
                <a:srgbClr val="FFFFFF"/>
              </a:solidFill>
              <a:latin typeface="Montserrat"/>
              <a:ea typeface="Montserrat"/>
              <a:cs typeface="Montserrat"/>
              <a:sym typeface="Montserrat"/>
            </a:endParaRPr>
          </a:p>
        </p:txBody>
      </p:sp>
      <p:sp>
        <p:nvSpPr>
          <p:cNvPr id="148" name="Google Shape;148;p21"/>
          <p:cNvSpPr/>
          <p:nvPr/>
        </p:nvSpPr>
        <p:spPr>
          <a:xfrm>
            <a:off x="3857764" y="3842969"/>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49" name="Google Shape;149;p21"/>
          <p:cNvSpPr txBox="1"/>
          <p:nvPr/>
        </p:nvSpPr>
        <p:spPr>
          <a:xfrm>
            <a:off x="3857750" y="3861480"/>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Employee FAQs</a:t>
            </a:r>
            <a:endParaRPr sz="1900">
              <a:solidFill>
                <a:srgbClr val="FFFFFF"/>
              </a:solidFill>
              <a:latin typeface="Nunito"/>
              <a:ea typeface="Nunito"/>
              <a:cs typeface="Nunito"/>
              <a:sym typeface="Nunito"/>
            </a:endParaRPr>
          </a:p>
        </p:txBody>
      </p:sp>
      <p:sp>
        <p:nvSpPr>
          <p:cNvPr id="150" name="Google Shape;150;p21"/>
          <p:cNvSpPr/>
          <p:nvPr/>
        </p:nvSpPr>
        <p:spPr>
          <a:xfrm>
            <a:off x="3261801" y="4464120"/>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51" name="Google Shape;151;p21"/>
          <p:cNvSpPr txBox="1"/>
          <p:nvPr/>
        </p:nvSpPr>
        <p:spPr>
          <a:xfrm>
            <a:off x="3261926" y="4443731"/>
            <a:ext cx="4776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220">
                <a:solidFill>
                  <a:srgbClr val="FFFFFF"/>
                </a:solidFill>
                <a:latin typeface="Montserrat"/>
                <a:ea typeface="Montserrat"/>
                <a:cs typeface="Montserrat"/>
                <a:sym typeface="Montserrat"/>
              </a:rPr>
              <a:t>6</a:t>
            </a:r>
            <a:endParaRPr b="1" sz="2220">
              <a:solidFill>
                <a:srgbClr val="FFFFFF"/>
              </a:solidFill>
              <a:latin typeface="Montserrat"/>
              <a:ea typeface="Montserrat"/>
              <a:cs typeface="Montserrat"/>
              <a:sym typeface="Montserrat"/>
            </a:endParaRPr>
          </a:p>
        </p:txBody>
      </p:sp>
      <p:sp>
        <p:nvSpPr>
          <p:cNvPr id="152" name="Google Shape;152;p21"/>
          <p:cNvSpPr/>
          <p:nvPr/>
        </p:nvSpPr>
        <p:spPr>
          <a:xfrm>
            <a:off x="3857764" y="4480744"/>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53" name="Google Shape;153;p21"/>
          <p:cNvSpPr txBox="1"/>
          <p:nvPr/>
        </p:nvSpPr>
        <p:spPr>
          <a:xfrm>
            <a:off x="3857750" y="4449243"/>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Questions &amp; Comments</a:t>
            </a:r>
            <a:endParaRPr sz="1900">
              <a:solidFill>
                <a:srgbClr val="FFFFFF"/>
              </a:solidFill>
              <a:latin typeface="Nunito"/>
              <a:ea typeface="Nunito"/>
              <a:cs typeface="Nunito"/>
              <a:sym typeface="Nunito"/>
            </a:endParaRPr>
          </a:p>
        </p:txBody>
      </p:sp>
      <p:sp>
        <p:nvSpPr>
          <p:cNvPr id="154" name="Google Shape;154;p21"/>
          <p:cNvSpPr/>
          <p:nvPr/>
        </p:nvSpPr>
        <p:spPr>
          <a:xfrm>
            <a:off x="3261801" y="4464120"/>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55" name="Google Shape;155;p21"/>
          <p:cNvSpPr txBox="1"/>
          <p:nvPr/>
        </p:nvSpPr>
        <p:spPr>
          <a:xfrm>
            <a:off x="3261926" y="4443731"/>
            <a:ext cx="4776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GB" sz="2220">
                <a:solidFill>
                  <a:srgbClr val="FFFFFF"/>
                </a:solidFill>
                <a:latin typeface="Montserrat"/>
                <a:ea typeface="Montserrat"/>
                <a:cs typeface="Montserrat"/>
                <a:sym typeface="Montserrat"/>
              </a:rPr>
              <a:t>8</a:t>
            </a:r>
            <a:endParaRPr b="1" sz="2220">
              <a:solidFill>
                <a:srgbClr val="FFFFFF"/>
              </a:solidFill>
              <a:latin typeface="Montserrat"/>
              <a:ea typeface="Montserrat"/>
              <a:cs typeface="Montserrat"/>
              <a:sym typeface="Montserrat"/>
            </a:endParaRPr>
          </a:p>
        </p:txBody>
      </p:sp>
      <p:sp>
        <p:nvSpPr>
          <p:cNvPr id="156" name="Google Shape;156;p21"/>
          <p:cNvSpPr/>
          <p:nvPr/>
        </p:nvSpPr>
        <p:spPr>
          <a:xfrm>
            <a:off x="3857764" y="4480744"/>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900"/>
          </a:p>
        </p:txBody>
      </p:sp>
      <p:sp>
        <p:nvSpPr>
          <p:cNvPr id="157" name="Google Shape;157;p21"/>
          <p:cNvSpPr txBox="1"/>
          <p:nvPr/>
        </p:nvSpPr>
        <p:spPr>
          <a:xfrm>
            <a:off x="3857750" y="4469843"/>
            <a:ext cx="4628100" cy="4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900">
                <a:solidFill>
                  <a:srgbClr val="FFFFFF"/>
                </a:solidFill>
                <a:latin typeface="Nunito"/>
                <a:ea typeface="Nunito"/>
                <a:cs typeface="Nunito"/>
                <a:sym typeface="Nunito"/>
              </a:rPr>
              <a:t>Data Security &amp; Privacy</a:t>
            </a:r>
            <a:endParaRPr sz="1900">
              <a:solidFill>
                <a:srgbClr val="FFFFFF"/>
              </a:solidFill>
              <a:latin typeface="Nunito"/>
              <a:ea typeface="Nunito"/>
              <a:cs typeface="Nunito"/>
              <a:sym typeface="Nuni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98" name="Shape 298"/>
        <p:cNvGrpSpPr/>
        <p:nvPr/>
      </p:nvGrpSpPr>
      <p:grpSpPr>
        <a:xfrm>
          <a:off x="0" y="0"/>
          <a:ext cx="0" cy="0"/>
          <a:chOff x="0" y="0"/>
          <a:chExt cx="0" cy="0"/>
        </a:xfrm>
      </p:grpSpPr>
      <p:sp>
        <p:nvSpPr>
          <p:cNvPr id="299" name="Google Shape;299;p39"/>
          <p:cNvSpPr txBox="1"/>
          <p:nvPr/>
        </p:nvSpPr>
        <p:spPr>
          <a:xfrm>
            <a:off x="2706325" y="169138"/>
            <a:ext cx="6219300" cy="4663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t>As a manager, you will be the first point of contact for our employees. Here are the most anticipated questions. As new questions arise please keep note of them so they can be addressed.</a:t>
            </a:r>
            <a:br>
              <a:rPr b="1" lang="en-GB" sz="1500"/>
            </a:br>
            <a:endParaRPr b="1" sz="1500"/>
          </a:p>
          <a:p>
            <a:pPr indent="-323850" lvl="0" marL="457200" rtl="0" algn="l">
              <a:lnSpc>
                <a:spcPct val="115000"/>
              </a:lnSpc>
              <a:spcBef>
                <a:spcPts val="0"/>
              </a:spcBef>
              <a:spcAft>
                <a:spcPts val="0"/>
              </a:spcAft>
              <a:buSzPts val="1500"/>
              <a:buAutoNum type="arabicPeriod"/>
            </a:pPr>
            <a:r>
              <a:rPr b="1" lang="en-GB" sz="1500"/>
              <a:t>Why Is My Computer Activity Being Monitored? What Is Being Tracked?</a:t>
            </a:r>
            <a:endParaRPr b="1" sz="1500"/>
          </a:p>
          <a:p>
            <a:pPr indent="0" lvl="0" marL="457200" rtl="0" algn="l">
              <a:lnSpc>
                <a:spcPct val="115000"/>
              </a:lnSpc>
              <a:spcBef>
                <a:spcPts val="0"/>
              </a:spcBef>
              <a:spcAft>
                <a:spcPts val="0"/>
              </a:spcAft>
              <a:buNone/>
            </a:pPr>
            <a:r>
              <a:rPr lang="en-GB" sz="1500"/>
              <a:t>Refer to this presentation and consult with </a:t>
            </a:r>
            <a:r>
              <a:rPr b="1" lang="en-GB" sz="1500">
                <a:highlight>
                  <a:srgbClr val="C9DAF8"/>
                </a:highlight>
              </a:rPr>
              <a:t>[CONTACT]</a:t>
            </a:r>
            <a:r>
              <a:rPr lang="en-GB" sz="1500"/>
              <a:t> to ensure that it is up-to-date with the latest CurrentWare features</a:t>
            </a:r>
            <a:br>
              <a:rPr b="1" lang="en-GB" sz="1500"/>
            </a:br>
            <a:endParaRPr b="1" sz="1500"/>
          </a:p>
          <a:p>
            <a:pPr indent="-323850" lvl="0" marL="457200" rtl="0" algn="l">
              <a:lnSpc>
                <a:spcPct val="115000"/>
              </a:lnSpc>
              <a:spcBef>
                <a:spcPts val="0"/>
              </a:spcBef>
              <a:spcAft>
                <a:spcPts val="0"/>
              </a:spcAft>
              <a:buSzPts val="1500"/>
              <a:buAutoNum type="arabicPeriod"/>
            </a:pPr>
            <a:r>
              <a:rPr b="1" lang="en-GB" sz="1500"/>
              <a:t>Will Employees Be Punished For Minor Distractions?</a:t>
            </a:r>
            <a:endParaRPr b="1" sz="1500"/>
          </a:p>
          <a:p>
            <a:pPr indent="0" lvl="0" marL="457200" rtl="0" algn="l">
              <a:lnSpc>
                <a:spcPct val="115000"/>
              </a:lnSpc>
              <a:spcBef>
                <a:spcPts val="0"/>
              </a:spcBef>
              <a:spcAft>
                <a:spcPts val="0"/>
              </a:spcAft>
              <a:buNone/>
            </a:pPr>
            <a:r>
              <a:rPr lang="en-GB" sz="1500"/>
              <a:t>No. We recognize that a manageable amount of non-work web browsing provides a valuable outlet for reducing stress. We trust employees to develop work habits that allow them to perform at their best. </a:t>
            </a:r>
            <a:br>
              <a:rPr lang="en-GB" sz="1500"/>
            </a:br>
            <a:br>
              <a:rPr lang="en-GB" sz="1500"/>
            </a:br>
            <a:r>
              <a:rPr lang="en-GB" sz="1500"/>
              <a:t>So long as their computer usage does not violate company policies the data will not be used for punitive measures.</a:t>
            </a:r>
            <a:endParaRPr sz="1500"/>
          </a:p>
        </p:txBody>
      </p:sp>
      <p:sp>
        <p:nvSpPr>
          <p:cNvPr id="300" name="Google Shape;300;p39"/>
          <p:cNvSpPr txBox="1"/>
          <p:nvPr>
            <p:ph idx="4294967295" type="ctrTitle"/>
          </p:nvPr>
        </p:nvSpPr>
        <p:spPr>
          <a:xfrm>
            <a:off x="179075" y="2048400"/>
            <a:ext cx="21489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FAQs that </a:t>
            </a:r>
            <a:r>
              <a:rPr lang="en-GB" sz="1900">
                <a:solidFill>
                  <a:srgbClr val="FFFFFF"/>
                </a:solidFill>
              </a:rPr>
              <a:t>your </a:t>
            </a:r>
            <a:r>
              <a:rPr lang="en-GB" sz="1900">
                <a:solidFill>
                  <a:srgbClr val="FFFFFF"/>
                </a:solidFill>
              </a:rPr>
              <a:t>team </a:t>
            </a:r>
            <a:r>
              <a:rPr lang="en-GB" sz="1900">
                <a:solidFill>
                  <a:srgbClr val="FFFFFF"/>
                </a:solidFill>
              </a:rPr>
              <a:t>members</a:t>
            </a:r>
            <a:r>
              <a:rPr lang="en-GB" sz="1900">
                <a:solidFill>
                  <a:srgbClr val="FFFFFF"/>
                </a:solidFill>
              </a:rPr>
              <a:t> may have</a:t>
            </a:r>
            <a:endParaRPr b="1" sz="1900">
              <a:solidFill>
                <a:srgbClr val="FFFFFF"/>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04" name="Shape 304"/>
        <p:cNvGrpSpPr/>
        <p:nvPr/>
      </p:nvGrpSpPr>
      <p:grpSpPr>
        <a:xfrm>
          <a:off x="0" y="0"/>
          <a:ext cx="0" cy="0"/>
          <a:chOff x="0" y="0"/>
          <a:chExt cx="0" cy="0"/>
        </a:xfrm>
      </p:grpSpPr>
      <p:sp>
        <p:nvSpPr>
          <p:cNvPr id="305" name="Google Shape;305;p40"/>
          <p:cNvSpPr txBox="1"/>
          <p:nvPr/>
        </p:nvSpPr>
        <p:spPr>
          <a:xfrm>
            <a:off x="2706325" y="177538"/>
            <a:ext cx="6219300" cy="4398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3. 	</a:t>
            </a:r>
            <a:r>
              <a:rPr b="1" lang="en-GB" sz="1500"/>
              <a:t>Will My Personal Devices Be Monitored?</a:t>
            </a:r>
            <a:endParaRPr b="1" sz="1500"/>
          </a:p>
          <a:p>
            <a:pPr indent="0" lvl="0" marL="457200" rtl="0" algn="l">
              <a:lnSpc>
                <a:spcPct val="115000"/>
              </a:lnSpc>
              <a:spcBef>
                <a:spcPts val="0"/>
              </a:spcBef>
              <a:spcAft>
                <a:spcPts val="0"/>
              </a:spcAft>
              <a:buNone/>
            </a:pPr>
            <a:r>
              <a:rPr lang="en-GB" sz="1500"/>
              <a:t>No. CurrentWare will only be used to monitor company-owned IT assets. That said, if you remotely connect to a company-owned workstation or use a company-provided VPN your activity may be monitored.</a:t>
            </a:r>
            <a:br>
              <a:rPr lang="en-GB" sz="1500"/>
            </a:br>
            <a:endParaRPr sz="1500"/>
          </a:p>
          <a:p>
            <a:pPr indent="0" lvl="0" marL="0" rtl="0" algn="l">
              <a:lnSpc>
                <a:spcPct val="115000"/>
              </a:lnSpc>
              <a:spcBef>
                <a:spcPts val="0"/>
              </a:spcBef>
              <a:spcAft>
                <a:spcPts val="0"/>
              </a:spcAft>
              <a:buNone/>
            </a:pPr>
            <a:r>
              <a:rPr b="1" lang="en-GB" sz="1500"/>
              <a:t>4. 	Can I See My Data Too?</a:t>
            </a:r>
            <a:endParaRPr b="1" sz="1500"/>
          </a:p>
          <a:p>
            <a:pPr indent="0" lvl="0" marL="457200" rtl="0" algn="l">
              <a:lnSpc>
                <a:spcPct val="115000"/>
              </a:lnSpc>
              <a:spcBef>
                <a:spcPts val="0"/>
              </a:spcBef>
              <a:spcAft>
                <a:spcPts val="0"/>
              </a:spcAft>
              <a:buNone/>
            </a:pPr>
            <a:r>
              <a:rPr lang="en-GB" sz="1500"/>
              <a:t>Yes. Designated individuals can provide employees with their activity reports on request. </a:t>
            </a:r>
            <a:br>
              <a:rPr lang="en-GB" sz="1500"/>
            </a:br>
            <a:endParaRPr sz="1500"/>
          </a:p>
          <a:p>
            <a:pPr indent="0" lvl="0" marL="457200" rtl="0" algn="l">
              <a:lnSpc>
                <a:spcPct val="115000"/>
              </a:lnSpc>
              <a:spcBef>
                <a:spcPts val="0"/>
              </a:spcBef>
              <a:spcAft>
                <a:spcPts val="0"/>
              </a:spcAft>
              <a:buNone/>
            </a:pPr>
            <a:r>
              <a:rPr lang="en-GB" sz="1500"/>
              <a:t>BrowseReporter includes an optional End-User Reports feature that allows employees to have on-demand access to a dashboard with their internet and application usage data. </a:t>
            </a:r>
            <a:endParaRPr sz="1500"/>
          </a:p>
          <a:p>
            <a:pPr indent="0" lvl="0" marL="457200" rtl="0" algn="l">
              <a:lnSpc>
                <a:spcPct val="115000"/>
              </a:lnSpc>
              <a:spcBef>
                <a:spcPts val="0"/>
              </a:spcBef>
              <a:spcAft>
                <a:spcPts val="0"/>
              </a:spcAft>
              <a:buNone/>
            </a:pPr>
            <a:r>
              <a:t/>
            </a:r>
            <a:endParaRPr sz="1500"/>
          </a:p>
          <a:p>
            <a:pPr indent="0" lvl="0" marL="457200" rtl="0" algn="l">
              <a:lnSpc>
                <a:spcPct val="115000"/>
              </a:lnSpc>
              <a:spcBef>
                <a:spcPts val="0"/>
              </a:spcBef>
              <a:spcAft>
                <a:spcPts val="0"/>
              </a:spcAft>
              <a:buNone/>
            </a:pPr>
            <a:r>
              <a:rPr lang="en-GB" sz="1500"/>
              <a:t>If your employees show interest in having this feature enabled, please contact </a:t>
            </a:r>
            <a:r>
              <a:rPr b="1" lang="en-GB" sz="1500">
                <a:highlight>
                  <a:srgbClr val="C9DAF8"/>
                </a:highlight>
              </a:rPr>
              <a:t>[CONTACT]</a:t>
            </a:r>
            <a:r>
              <a:rPr lang="en-GB" sz="1500"/>
              <a:t>.</a:t>
            </a:r>
            <a:endParaRPr sz="1500"/>
          </a:p>
        </p:txBody>
      </p:sp>
      <p:sp>
        <p:nvSpPr>
          <p:cNvPr id="306" name="Google Shape;306;p40"/>
          <p:cNvSpPr txBox="1"/>
          <p:nvPr>
            <p:ph idx="4294967295" type="ctrTitle"/>
          </p:nvPr>
        </p:nvSpPr>
        <p:spPr>
          <a:xfrm>
            <a:off x="179075" y="2048400"/>
            <a:ext cx="21489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FAQs that your team members may have</a:t>
            </a:r>
            <a:endParaRPr b="1" sz="1900">
              <a:solidFill>
                <a:srgbClr val="FFFFFF"/>
              </a:solidFill>
              <a:latin typeface="Montserrat"/>
              <a:ea typeface="Montserrat"/>
              <a:cs typeface="Montserrat"/>
              <a:sym typeface="Montserra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10" name="Shape 310"/>
        <p:cNvGrpSpPr/>
        <p:nvPr/>
      </p:nvGrpSpPr>
      <p:grpSpPr>
        <a:xfrm>
          <a:off x="0" y="0"/>
          <a:ext cx="0" cy="0"/>
          <a:chOff x="0" y="0"/>
          <a:chExt cx="0" cy="0"/>
        </a:xfrm>
      </p:grpSpPr>
      <p:sp>
        <p:nvSpPr>
          <p:cNvPr id="311" name="Google Shape;311;p41"/>
          <p:cNvSpPr txBox="1"/>
          <p:nvPr/>
        </p:nvSpPr>
        <p:spPr>
          <a:xfrm>
            <a:off x="2706325" y="177538"/>
            <a:ext cx="6219300" cy="2805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5</a:t>
            </a:r>
            <a:r>
              <a:rPr b="1" lang="en-GB" sz="1500"/>
              <a:t>. 	Who Will Have Access to My Data?</a:t>
            </a:r>
            <a:endParaRPr b="1" sz="1500"/>
          </a:p>
          <a:p>
            <a:pPr indent="0" lvl="0" marL="457200" rtl="0" algn="l">
              <a:lnSpc>
                <a:spcPct val="115000"/>
              </a:lnSpc>
              <a:spcBef>
                <a:spcPts val="0"/>
              </a:spcBef>
              <a:spcAft>
                <a:spcPts val="0"/>
              </a:spcAft>
              <a:buNone/>
            </a:pPr>
            <a:r>
              <a:rPr lang="en-GB" sz="1500"/>
              <a:t>A limited number of trusted IT, HR, and management staff will be provided with access to employee data. They will be trained on their privacy and security responsibilities to ensure that your data is used appropriately.  </a:t>
            </a:r>
            <a:br>
              <a:rPr lang="en-GB" sz="1500"/>
            </a:br>
            <a:endParaRPr sz="1500"/>
          </a:p>
          <a:p>
            <a:pPr indent="0" lvl="0" marL="0" rtl="0" algn="l">
              <a:lnSpc>
                <a:spcPct val="115000"/>
              </a:lnSpc>
              <a:spcBef>
                <a:spcPts val="0"/>
              </a:spcBef>
              <a:spcAft>
                <a:spcPts val="0"/>
              </a:spcAft>
              <a:buNone/>
            </a:pPr>
            <a:r>
              <a:rPr b="1" lang="en-GB" sz="1500"/>
              <a:t>6</a:t>
            </a:r>
            <a:r>
              <a:rPr b="1" lang="en-GB" sz="1500"/>
              <a:t>. 	I Have Comments/Questions/Concerns. Who Can I Talk To?</a:t>
            </a:r>
            <a:endParaRPr b="1" sz="1500"/>
          </a:p>
          <a:p>
            <a:pPr indent="0" lvl="0" marL="457200" rtl="0" algn="l">
              <a:lnSpc>
                <a:spcPct val="115000"/>
              </a:lnSpc>
              <a:spcBef>
                <a:spcPts val="0"/>
              </a:spcBef>
              <a:spcAft>
                <a:spcPts val="0"/>
              </a:spcAft>
              <a:buNone/>
            </a:pPr>
            <a:r>
              <a:rPr lang="en-GB" sz="1500"/>
              <a:t>We recommend starting with your immediate manager. If this option is not viable due to the nature of the question, please get in touch with </a:t>
            </a:r>
            <a:r>
              <a:rPr b="1" lang="en-GB" sz="1500">
                <a:highlight>
                  <a:srgbClr val="C9DAF8"/>
                </a:highlight>
              </a:rPr>
              <a:t>[CONTACT]</a:t>
            </a:r>
            <a:endParaRPr b="1" sz="1500">
              <a:highlight>
                <a:srgbClr val="C9DAF8"/>
              </a:highlight>
            </a:endParaRPr>
          </a:p>
        </p:txBody>
      </p:sp>
      <p:sp>
        <p:nvSpPr>
          <p:cNvPr id="312" name="Google Shape;312;p41"/>
          <p:cNvSpPr txBox="1"/>
          <p:nvPr>
            <p:ph idx="4294967295" type="ctrTitle"/>
          </p:nvPr>
        </p:nvSpPr>
        <p:spPr>
          <a:xfrm>
            <a:off x="179075" y="2048400"/>
            <a:ext cx="21489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FAQs that your team members may have</a:t>
            </a:r>
            <a:endParaRPr b="1" sz="1900">
              <a:solidFill>
                <a:srgbClr val="FFFFFF"/>
              </a:solidFill>
              <a:latin typeface="Montserrat"/>
              <a:ea typeface="Montserrat"/>
              <a:cs typeface="Montserrat"/>
              <a:sym typeface="Montserra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16" name="Shape 316"/>
        <p:cNvGrpSpPr/>
        <p:nvPr/>
      </p:nvGrpSpPr>
      <p:grpSpPr>
        <a:xfrm>
          <a:off x="0" y="0"/>
          <a:ext cx="0" cy="0"/>
          <a:chOff x="0" y="0"/>
          <a:chExt cx="0" cy="0"/>
        </a:xfrm>
      </p:grpSpPr>
      <p:sp>
        <p:nvSpPr>
          <p:cNvPr id="317" name="Google Shape;317;p42"/>
          <p:cNvSpPr txBox="1"/>
          <p:nvPr>
            <p:ph idx="4294967295" type="ctrTitle"/>
          </p:nvPr>
        </p:nvSpPr>
        <p:spPr>
          <a:xfrm>
            <a:off x="179075" y="2048400"/>
            <a:ext cx="22434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Data security, privacy, and confidentiality</a:t>
            </a:r>
            <a:endParaRPr b="1" sz="1900">
              <a:solidFill>
                <a:srgbClr val="FFFFFF"/>
              </a:solidFill>
              <a:latin typeface="Montserrat"/>
              <a:ea typeface="Montserrat"/>
              <a:cs typeface="Montserrat"/>
              <a:sym typeface="Montserrat"/>
            </a:endParaRPr>
          </a:p>
        </p:txBody>
      </p:sp>
      <p:sp>
        <p:nvSpPr>
          <p:cNvPr id="318" name="Google Shape;318;p42"/>
          <p:cNvSpPr txBox="1"/>
          <p:nvPr/>
        </p:nvSpPr>
        <p:spPr>
          <a:xfrm>
            <a:off x="2706325" y="1205388"/>
            <a:ext cx="6219300" cy="259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500">
                <a:solidFill>
                  <a:srgbClr val="434343"/>
                </a:solidFill>
              </a:rPr>
              <a:t>How Data Will Be Secured</a:t>
            </a:r>
            <a:endParaRPr sz="1500"/>
          </a:p>
          <a:p>
            <a:pPr indent="-323850" lvl="0" marL="457200" rtl="0" algn="l">
              <a:lnSpc>
                <a:spcPct val="115000"/>
              </a:lnSpc>
              <a:spcBef>
                <a:spcPts val="400"/>
              </a:spcBef>
              <a:spcAft>
                <a:spcPts val="0"/>
              </a:spcAft>
              <a:buSzPts val="1500"/>
              <a:buChar char="●"/>
            </a:pPr>
            <a:r>
              <a:rPr lang="en-GB" sz="1500"/>
              <a:t>Computer activity data will be secured to the same standards that other forms of personal information are secured</a:t>
            </a:r>
            <a:br>
              <a:rPr lang="en-GB" sz="1500"/>
            </a:br>
            <a:endParaRPr sz="1500"/>
          </a:p>
          <a:p>
            <a:pPr indent="-323850" lvl="0" marL="457200" rtl="0" algn="l">
              <a:lnSpc>
                <a:spcPct val="115000"/>
              </a:lnSpc>
              <a:spcBef>
                <a:spcPts val="0"/>
              </a:spcBef>
              <a:spcAft>
                <a:spcPts val="0"/>
              </a:spcAft>
              <a:buSzPts val="1500"/>
              <a:buChar char="●"/>
            </a:pPr>
            <a:r>
              <a:rPr lang="en-GB" sz="1500"/>
              <a:t>Only a limited number of trusted employees will be provided with access to the data. This may include HR staff, IT, and managers.</a:t>
            </a:r>
            <a:br>
              <a:rPr lang="en-GB" sz="1500"/>
            </a:br>
            <a:endParaRPr sz="1500"/>
          </a:p>
          <a:p>
            <a:pPr indent="-323850" lvl="0" marL="457200" rtl="0" algn="l">
              <a:lnSpc>
                <a:spcPct val="115000"/>
              </a:lnSpc>
              <a:spcBef>
                <a:spcPts val="0"/>
              </a:spcBef>
              <a:spcAft>
                <a:spcPts val="0"/>
              </a:spcAft>
              <a:buSzPts val="1500"/>
              <a:buChar char="●"/>
            </a:pPr>
            <a:r>
              <a:rPr lang="en-GB" sz="1500"/>
              <a:t>The data will only be kept for as long as it is relevant to the needs of the business</a:t>
            </a:r>
            <a:endParaRPr sz="15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22" name="Shape 322"/>
        <p:cNvGrpSpPr/>
        <p:nvPr/>
      </p:nvGrpSpPr>
      <p:grpSpPr>
        <a:xfrm>
          <a:off x="0" y="0"/>
          <a:ext cx="0" cy="0"/>
          <a:chOff x="0" y="0"/>
          <a:chExt cx="0" cy="0"/>
        </a:xfrm>
      </p:grpSpPr>
      <p:sp>
        <p:nvSpPr>
          <p:cNvPr id="323" name="Google Shape;323;p43"/>
          <p:cNvSpPr txBox="1"/>
          <p:nvPr>
            <p:ph idx="4294967295" type="ctrTitle"/>
          </p:nvPr>
        </p:nvSpPr>
        <p:spPr>
          <a:xfrm>
            <a:off x="179075" y="2048400"/>
            <a:ext cx="22434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Data security, privacy, and confidentiality</a:t>
            </a:r>
            <a:endParaRPr b="1" sz="1900">
              <a:solidFill>
                <a:srgbClr val="FFFFFF"/>
              </a:solidFill>
              <a:latin typeface="Montserrat"/>
              <a:ea typeface="Montserrat"/>
              <a:cs typeface="Montserrat"/>
              <a:sym typeface="Montserrat"/>
            </a:endParaRPr>
          </a:p>
        </p:txBody>
      </p:sp>
      <p:sp>
        <p:nvSpPr>
          <p:cNvPr id="324" name="Google Shape;324;p43"/>
          <p:cNvSpPr txBox="1"/>
          <p:nvPr/>
        </p:nvSpPr>
        <p:spPr>
          <a:xfrm>
            <a:off x="2706325" y="1197738"/>
            <a:ext cx="6219300" cy="259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500">
                <a:solidFill>
                  <a:srgbClr val="434343"/>
                </a:solidFill>
              </a:rPr>
              <a:t>Preventing Misuse of Data</a:t>
            </a:r>
            <a:endParaRPr sz="1500">
              <a:solidFill>
                <a:srgbClr val="434343"/>
              </a:solidFill>
            </a:endParaRPr>
          </a:p>
          <a:p>
            <a:pPr indent="-323850" lvl="0" marL="457200" rtl="0" algn="l">
              <a:lnSpc>
                <a:spcPct val="115000"/>
              </a:lnSpc>
              <a:spcBef>
                <a:spcPts val="400"/>
              </a:spcBef>
              <a:spcAft>
                <a:spcPts val="0"/>
              </a:spcAft>
              <a:buSzPts val="1500"/>
              <a:buChar char="●"/>
            </a:pPr>
            <a:r>
              <a:rPr lang="en-GB" sz="1500"/>
              <a:t>D</a:t>
            </a:r>
            <a:r>
              <a:rPr lang="en-GB" sz="1500"/>
              <a:t>ata must not be used for any purpose that isn’t compatible with the reasons we’ve outlined</a:t>
            </a:r>
            <a:br>
              <a:rPr lang="en-GB" sz="1500"/>
            </a:br>
            <a:endParaRPr sz="1500"/>
          </a:p>
          <a:p>
            <a:pPr indent="-323850" lvl="0" marL="457200" rtl="0" algn="l">
              <a:lnSpc>
                <a:spcPct val="115000"/>
              </a:lnSpc>
              <a:spcBef>
                <a:spcPts val="0"/>
              </a:spcBef>
              <a:spcAft>
                <a:spcPts val="0"/>
              </a:spcAft>
              <a:buSzPts val="1500"/>
              <a:buChar char="●"/>
            </a:pPr>
            <a:r>
              <a:rPr lang="en-GB" sz="1500"/>
              <a:t>Anyone who requires access to the data must be provided with training on their security and confidentiality responsibilities first</a:t>
            </a:r>
            <a:br>
              <a:rPr lang="en-GB" sz="1500"/>
            </a:br>
            <a:endParaRPr sz="1500"/>
          </a:p>
          <a:p>
            <a:pPr indent="-323850" lvl="0" marL="457200" rtl="0" algn="l">
              <a:lnSpc>
                <a:spcPct val="115000"/>
              </a:lnSpc>
              <a:spcBef>
                <a:spcPts val="0"/>
              </a:spcBef>
              <a:spcAft>
                <a:spcPts val="0"/>
              </a:spcAft>
              <a:buSzPts val="1500"/>
              <a:buChar char="●"/>
            </a:pPr>
            <a:r>
              <a:rPr b="1" lang="en-GB" sz="1500"/>
              <a:t>Any misuse of employee data will be taken seriously and be subject to corrective actions</a:t>
            </a:r>
            <a:endParaRPr b="1" sz="1500"/>
          </a:p>
        </p:txBody>
      </p:sp>
      <p:sp>
        <p:nvSpPr>
          <p:cNvPr id="325" name="Google Shape;325;p43"/>
          <p:cNvSpPr txBox="1"/>
          <p:nvPr/>
        </p:nvSpPr>
        <p:spPr>
          <a:xfrm>
            <a:off x="2706350" y="4260300"/>
            <a:ext cx="6219300" cy="74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100"/>
              <a:t>Note: </a:t>
            </a:r>
            <a:r>
              <a:rPr lang="en-GB" sz="1100"/>
              <a:t>C</a:t>
            </a:r>
            <a:r>
              <a:rPr lang="en-GB" sz="1100"/>
              <a:t>omputer activity data is not accessible by CurrentWare. The solutions are deployed and managed exclusively by our company. We will only provide CurrentWare with data if it is required for troubleshooting purposes.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29" name="Shape 329"/>
        <p:cNvGrpSpPr/>
        <p:nvPr/>
      </p:nvGrpSpPr>
      <p:grpSpPr>
        <a:xfrm>
          <a:off x="0" y="0"/>
          <a:ext cx="0" cy="0"/>
          <a:chOff x="0" y="0"/>
          <a:chExt cx="0" cy="0"/>
        </a:xfrm>
      </p:grpSpPr>
      <p:sp>
        <p:nvSpPr>
          <p:cNvPr id="330" name="Google Shape;330;p44"/>
          <p:cNvSpPr txBox="1"/>
          <p:nvPr>
            <p:ph idx="4294967295" type="ctrTitle"/>
          </p:nvPr>
        </p:nvSpPr>
        <p:spPr>
          <a:xfrm>
            <a:off x="179075" y="2048400"/>
            <a:ext cx="22434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Data security, privacy, and confidentiality</a:t>
            </a:r>
            <a:endParaRPr b="1" sz="1900">
              <a:solidFill>
                <a:srgbClr val="FFFFFF"/>
              </a:solidFill>
              <a:latin typeface="Montserrat"/>
              <a:ea typeface="Montserrat"/>
              <a:cs typeface="Montserrat"/>
              <a:sym typeface="Montserrat"/>
            </a:endParaRPr>
          </a:p>
        </p:txBody>
      </p:sp>
      <p:sp>
        <p:nvSpPr>
          <p:cNvPr id="331" name="Google Shape;331;p44"/>
          <p:cNvSpPr txBox="1"/>
          <p:nvPr/>
        </p:nvSpPr>
        <p:spPr>
          <a:xfrm>
            <a:off x="2706325" y="89088"/>
            <a:ext cx="6219300" cy="4980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500">
                <a:solidFill>
                  <a:srgbClr val="434343"/>
                </a:solidFill>
              </a:rPr>
              <a:t>Expectations of Managers</a:t>
            </a:r>
            <a:endParaRPr sz="1500">
              <a:solidFill>
                <a:srgbClr val="434343"/>
              </a:solidFill>
            </a:endParaRPr>
          </a:p>
          <a:p>
            <a:pPr indent="-323850" lvl="0" marL="457200" rtl="0" algn="l">
              <a:lnSpc>
                <a:spcPct val="115000"/>
              </a:lnSpc>
              <a:spcBef>
                <a:spcPts val="400"/>
              </a:spcBef>
              <a:spcAft>
                <a:spcPts val="0"/>
              </a:spcAft>
              <a:buSzPts val="1500"/>
              <a:buChar char="●"/>
            </a:pPr>
            <a:r>
              <a:rPr b="1" lang="en-GB" sz="1500"/>
              <a:t>Do not use the data to micromanage minor deviations.</a:t>
            </a:r>
            <a:r>
              <a:rPr lang="en-GB" sz="1500"/>
              <a:t> We do not expect productivity scores to be at 100%, nor do we wish to punish employees for taking short infrequent breaks away from their projects. Focus on the core management methods you’ve used thus far and refer to the data as needed for further insights.</a:t>
            </a:r>
            <a:br>
              <a:rPr lang="en-GB" sz="1500"/>
            </a:br>
            <a:endParaRPr sz="1500"/>
          </a:p>
          <a:p>
            <a:pPr indent="-323850" lvl="0" marL="457200" rtl="0" algn="l">
              <a:lnSpc>
                <a:spcPct val="115000"/>
              </a:lnSpc>
              <a:spcBef>
                <a:spcPts val="0"/>
              </a:spcBef>
              <a:spcAft>
                <a:spcPts val="0"/>
              </a:spcAft>
              <a:buSzPts val="1500"/>
              <a:buChar char="●"/>
            </a:pPr>
            <a:r>
              <a:rPr b="1" lang="en-GB" sz="1500"/>
              <a:t>Address serious violations of company policies. </a:t>
            </a:r>
            <a:r>
              <a:rPr lang="en-GB" sz="1500"/>
              <a:t>Visiting NSFW or otherwise high-risk websites is not permitted. If you discover such misuse you will need to proactively address it.</a:t>
            </a:r>
            <a:br>
              <a:rPr lang="en-GB" sz="1500"/>
            </a:br>
            <a:endParaRPr sz="1500"/>
          </a:p>
          <a:p>
            <a:pPr indent="-323850" lvl="0" marL="457200" rtl="0" algn="l">
              <a:lnSpc>
                <a:spcPct val="115000"/>
              </a:lnSpc>
              <a:spcBef>
                <a:spcPts val="0"/>
              </a:spcBef>
              <a:spcAft>
                <a:spcPts val="0"/>
              </a:spcAft>
              <a:buSzPts val="1500"/>
              <a:buChar char="●"/>
            </a:pPr>
            <a:r>
              <a:rPr b="1" lang="en-GB" sz="1500"/>
              <a:t>Treat all computer activity data as confidential.</a:t>
            </a:r>
            <a:r>
              <a:rPr lang="en-GB" sz="1500"/>
              <a:t> Only disclose the results to authorized parties as needed to address security and productivity concerns. </a:t>
            </a:r>
            <a:br>
              <a:rPr lang="en-GB" sz="1500"/>
            </a:br>
            <a:br>
              <a:rPr lang="en-GB" sz="1500"/>
            </a:br>
            <a:r>
              <a:rPr lang="en-GB" sz="1500"/>
              <a:t>There will be </a:t>
            </a:r>
            <a:r>
              <a:rPr b="1" lang="en-GB" sz="1500"/>
              <a:t>zero tolerance</a:t>
            </a:r>
            <a:r>
              <a:rPr lang="en-GB" sz="1500"/>
              <a:t> for gossip, bullying, discrimination, unauthorized disclosure, and other misuse of the data in accordance with our codes of conduct.</a:t>
            </a:r>
            <a:endParaRPr sz="15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335" name="Shape 335"/>
        <p:cNvGrpSpPr/>
        <p:nvPr/>
      </p:nvGrpSpPr>
      <p:grpSpPr>
        <a:xfrm>
          <a:off x="0" y="0"/>
          <a:ext cx="0" cy="0"/>
          <a:chOff x="0" y="0"/>
          <a:chExt cx="0" cy="0"/>
        </a:xfrm>
      </p:grpSpPr>
      <p:sp>
        <p:nvSpPr>
          <p:cNvPr id="336" name="Google Shape;336;p45"/>
          <p:cNvSpPr txBox="1"/>
          <p:nvPr>
            <p:ph idx="4294967295" type="ctrTitle"/>
          </p:nvPr>
        </p:nvSpPr>
        <p:spPr>
          <a:xfrm>
            <a:off x="176600" y="2333250"/>
            <a:ext cx="2363700" cy="4770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sz="1900">
                <a:solidFill>
                  <a:srgbClr val="FFFFFF"/>
                </a:solidFill>
              </a:rPr>
              <a:t>Next steps</a:t>
            </a:r>
            <a:endParaRPr b="1" sz="1900">
              <a:solidFill>
                <a:srgbClr val="FFFFFF"/>
              </a:solidFill>
              <a:latin typeface="Montserrat"/>
              <a:ea typeface="Montserrat"/>
              <a:cs typeface="Montserrat"/>
              <a:sym typeface="Montserrat"/>
            </a:endParaRPr>
          </a:p>
        </p:txBody>
      </p:sp>
      <p:sp>
        <p:nvSpPr>
          <p:cNvPr id="337" name="Google Shape;337;p45"/>
          <p:cNvSpPr txBox="1"/>
          <p:nvPr/>
        </p:nvSpPr>
        <p:spPr>
          <a:xfrm>
            <a:off x="2706325" y="354588"/>
            <a:ext cx="6219300" cy="333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solidFill>
                  <a:srgbClr val="434343"/>
                </a:solidFill>
              </a:rPr>
              <a:t>What’s Next?</a:t>
            </a:r>
            <a:br>
              <a:rPr b="1" lang="en-GB" sz="1500">
                <a:solidFill>
                  <a:srgbClr val="434343"/>
                </a:solidFill>
              </a:rPr>
            </a:br>
            <a:endParaRPr b="1" sz="1500">
              <a:solidFill>
                <a:srgbClr val="434343"/>
              </a:solidFill>
            </a:endParaRPr>
          </a:p>
          <a:p>
            <a:pPr indent="-323850" lvl="0" marL="457200" rtl="0" algn="l">
              <a:lnSpc>
                <a:spcPct val="115000"/>
              </a:lnSpc>
              <a:spcBef>
                <a:spcPts val="0"/>
              </a:spcBef>
              <a:spcAft>
                <a:spcPts val="0"/>
              </a:spcAft>
              <a:buSzPts val="1500"/>
              <a:buChar char="●"/>
            </a:pPr>
            <a:r>
              <a:rPr lang="en-GB" sz="1500">
                <a:solidFill>
                  <a:srgbClr val="434343"/>
                </a:solidFill>
              </a:rPr>
              <a:t>Check-in with your team members about any questions or concerns they may have</a:t>
            </a:r>
            <a:br>
              <a:rPr lang="en-GB" sz="1500">
                <a:solidFill>
                  <a:srgbClr val="434343"/>
                </a:solidFill>
              </a:rPr>
            </a:br>
            <a:endParaRPr sz="1500">
              <a:solidFill>
                <a:srgbClr val="434343"/>
              </a:solidFill>
            </a:endParaRPr>
          </a:p>
          <a:p>
            <a:pPr indent="-323850" lvl="0" marL="457200" rtl="0" algn="l">
              <a:lnSpc>
                <a:spcPct val="115000"/>
              </a:lnSpc>
              <a:spcBef>
                <a:spcPts val="0"/>
              </a:spcBef>
              <a:spcAft>
                <a:spcPts val="0"/>
              </a:spcAft>
              <a:buSzPts val="1500"/>
              <a:buChar char="●"/>
            </a:pPr>
            <a:r>
              <a:rPr lang="en-GB" sz="1500">
                <a:solidFill>
                  <a:srgbClr val="434343"/>
                </a:solidFill>
              </a:rPr>
              <a:t>Gather feedback and share it with </a:t>
            </a:r>
            <a:r>
              <a:rPr b="1" lang="en-GB" sz="1500">
                <a:solidFill>
                  <a:srgbClr val="434343"/>
                </a:solidFill>
                <a:highlight>
                  <a:srgbClr val="C9DAF8"/>
                </a:highlight>
              </a:rPr>
              <a:t>[CONTACT]</a:t>
            </a:r>
            <a:r>
              <a:rPr lang="en-GB" sz="1500">
                <a:solidFill>
                  <a:srgbClr val="434343"/>
                </a:solidFill>
              </a:rPr>
              <a:t> for review. Do not disclose which specific employees gave the feedback.</a:t>
            </a:r>
            <a:br>
              <a:rPr lang="en-GB" sz="1500">
                <a:solidFill>
                  <a:srgbClr val="434343"/>
                </a:solidFill>
              </a:rPr>
            </a:br>
            <a:endParaRPr sz="1500">
              <a:solidFill>
                <a:srgbClr val="434343"/>
              </a:solidFill>
            </a:endParaRPr>
          </a:p>
          <a:p>
            <a:pPr indent="-323850" lvl="0" marL="457200" rtl="0" algn="l">
              <a:lnSpc>
                <a:spcPct val="115000"/>
              </a:lnSpc>
              <a:spcBef>
                <a:spcPts val="0"/>
              </a:spcBef>
              <a:spcAft>
                <a:spcPts val="0"/>
              </a:spcAft>
              <a:buSzPts val="1500"/>
              <a:buChar char="●"/>
            </a:pPr>
            <a:r>
              <a:rPr lang="en-GB" sz="1500">
                <a:solidFill>
                  <a:srgbClr val="434343"/>
                </a:solidFill>
              </a:rPr>
              <a:t>Remind your team members about the intended use of the data; it’s a business </a:t>
            </a:r>
            <a:r>
              <a:rPr lang="en-GB" sz="1500">
                <a:solidFill>
                  <a:srgbClr val="434343"/>
                </a:solidFill>
              </a:rPr>
              <a:t>intelligence</a:t>
            </a:r>
            <a:r>
              <a:rPr lang="en-GB" sz="1500">
                <a:solidFill>
                  <a:srgbClr val="434343"/>
                </a:solidFill>
              </a:rPr>
              <a:t> and security tool, not a tool for spying on them or micromanaging how they work.</a:t>
            </a:r>
            <a:endParaRPr sz="1500">
              <a:solidFill>
                <a:srgbClr val="434343"/>
              </a:solidFill>
            </a:endParaRPr>
          </a:p>
          <a:p>
            <a:pPr indent="0" lvl="0" marL="457200" rtl="0" algn="l">
              <a:lnSpc>
                <a:spcPct val="115000"/>
              </a:lnSpc>
              <a:spcBef>
                <a:spcPts val="0"/>
              </a:spcBef>
              <a:spcAft>
                <a:spcPts val="0"/>
              </a:spcAft>
              <a:buNone/>
            </a:pPr>
            <a:r>
              <a:t/>
            </a:r>
            <a:endParaRPr sz="1500">
              <a:solidFill>
                <a:srgbClr val="434343"/>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pic>
        <p:nvPicPr>
          <p:cNvPr id="342" name="Google Shape;342;p46"/>
          <p:cNvPicPr preferRelativeResize="0"/>
          <p:nvPr/>
        </p:nvPicPr>
        <p:blipFill rotWithShape="1">
          <a:blip r:embed="rId3">
            <a:alphaModFix/>
          </a:blip>
          <a:srcRect b="0" l="0" r="5428" t="0"/>
          <a:stretch/>
        </p:blipFill>
        <p:spPr>
          <a:xfrm>
            <a:off x="0" y="0"/>
            <a:ext cx="9144001" cy="5143499"/>
          </a:xfrm>
          <a:prstGeom prst="rect">
            <a:avLst/>
          </a:prstGeom>
          <a:noFill/>
          <a:ln>
            <a:noFill/>
          </a:ln>
        </p:spPr>
      </p:pic>
      <p:sp>
        <p:nvSpPr>
          <p:cNvPr id="343" name="Google Shape;343;p46"/>
          <p:cNvSpPr/>
          <p:nvPr/>
        </p:nvSpPr>
        <p:spPr>
          <a:xfrm>
            <a:off x="50" y="0"/>
            <a:ext cx="9144000" cy="5143500"/>
          </a:xfrm>
          <a:prstGeom prst="rect">
            <a:avLst/>
          </a:prstGeom>
          <a:solidFill>
            <a:srgbClr val="253945">
              <a:alpha val="84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46"/>
          <p:cNvSpPr/>
          <p:nvPr/>
        </p:nvSpPr>
        <p:spPr>
          <a:xfrm>
            <a:off x="-37425" y="1975800"/>
            <a:ext cx="9279600" cy="1191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46"/>
          <p:cNvSpPr txBox="1"/>
          <p:nvPr>
            <p:ph type="ctrTitle"/>
          </p:nvPr>
        </p:nvSpPr>
        <p:spPr>
          <a:xfrm>
            <a:off x="196795" y="2079162"/>
            <a:ext cx="7411800" cy="985200"/>
          </a:xfrm>
          <a:prstGeom prst="rect">
            <a:avLst/>
          </a:prstGeom>
        </p:spPr>
        <p:txBody>
          <a:bodyPr anchorCtr="0" anchor="b" bIns="91425" lIns="91425" spcFirstLastPara="1" rIns="91425" wrap="square" tIns="91425">
            <a:spAutoFit/>
          </a:bodyPr>
          <a:lstStyle/>
          <a:p>
            <a:pPr indent="0" lvl="0" marL="0" rtl="0" algn="l">
              <a:spcBef>
                <a:spcPts val="0"/>
              </a:spcBef>
              <a:spcAft>
                <a:spcPts val="0"/>
              </a:spcAft>
              <a:buNone/>
            </a:pPr>
            <a:r>
              <a:rPr lang="en-GB">
                <a:solidFill>
                  <a:srgbClr val="253945"/>
                </a:solidFill>
              </a:rPr>
              <a:t>Questions?</a:t>
            </a:r>
            <a:endParaRPr b="1">
              <a:solidFill>
                <a:srgbClr val="253945"/>
              </a:solidFill>
              <a:latin typeface="Montserrat"/>
              <a:ea typeface="Montserrat"/>
              <a:cs typeface="Montserrat"/>
              <a:sym typeface="Montserrat"/>
            </a:endParaRPr>
          </a:p>
        </p:txBody>
      </p:sp>
      <p:pic>
        <p:nvPicPr>
          <p:cNvPr id="346" name="Google Shape;346;p46"/>
          <p:cNvPicPr preferRelativeResize="0"/>
          <p:nvPr/>
        </p:nvPicPr>
        <p:blipFill>
          <a:blip r:embed="rId4">
            <a:alphaModFix/>
          </a:blip>
          <a:stretch>
            <a:fillRect/>
          </a:stretch>
        </p:blipFill>
        <p:spPr>
          <a:xfrm>
            <a:off x="4943997" y="1104093"/>
            <a:ext cx="3926626" cy="3031237"/>
          </a:xfrm>
          <a:prstGeom prst="rect">
            <a:avLst/>
          </a:prstGeom>
          <a:noFill/>
          <a:ln>
            <a:noFill/>
          </a:ln>
          <a:effectLst>
            <a:outerShdw blurRad="57150" rotWithShape="0" algn="bl" dir="5400000" dist="19050">
              <a:srgbClr val="000000">
                <a:alpha val="50000"/>
              </a:srgbClr>
            </a:outerShdw>
          </a:effectLst>
        </p:spPr>
      </p:pic>
      <p:grpSp>
        <p:nvGrpSpPr>
          <p:cNvPr id="347" name="Google Shape;347;p46"/>
          <p:cNvGrpSpPr/>
          <p:nvPr/>
        </p:nvGrpSpPr>
        <p:grpSpPr>
          <a:xfrm>
            <a:off x="5232667" y="3999844"/>
            <a:ext cx="3292764" cy="582248"/>
            <a:chOff x="5537674" y="3923477"/>
            <a:chExt cx="2967256" cy="524642"/>
          </a:xfrm>
        </p:grpSpPr>
        <p:pic>
          <p:nvPicPr>
            <p:cNvPr id="348" name="Google Shape;348;p46">
              <a:hlinkClick r:id="rId5"/>
            </p:cNvPr>
            <p:cNvPicPr preferRelativeResize="0"/>
            <p:nvPr/>
          </p:nvPicPr>
          <p:blipFill>
            <a:blip r:embed="rId6">
              <a:alphaModFix/>
            </a:blip>
            <a:stretch>
              <a:fillRect/>
            </a:stretch>
          </p:blipFill>
          <p:spPr>
            <a:xfrm>
              <a:off x="6301241" y="3923477"/>
              <a:ext cx="676557" cy="524642"/>
            </a:xfrm>
            <a:prstGeom prst="rect">
              <a:avLst/>
            </a:prstGeom>
            <a:noFill/>
            <a:ln>
              <a:noFill/>
            </a:ln>
            <a:effectLst>
              <a:outerShdw blurRad="57150" rotWithShape="0" algn="bl" dir="5400000" dist="19050">
                <a:srgbClr val="000000">
                  <a:alpha val="50000"/>
                </a:srgbClr>
              </a:outerShdw>
            </a:effectLst>
          </p:spPr>
        </p:pic>
        <p:pic>
          <p:nvPicPr>
            <p:cNvPr id="349" name="Google Shape;349;p46">
              <a:hlinkClick r:id="rId7"/>
            </p:cNvPr>
            <p:cNvPicPr preferRelativeResize="0"/>
            <p:nvPr/>
          </p:nvPicPr>
          <p:blipFill>
            <a:blip r:embed="rId8">
              <a:alphaModFix/>
            </a:blip>
            <a:stretch>
              <a:fillRect/>
            </a:stretch>
          </p:blipFill>
          <p:spPr>
            <a:xfrm>
              <a:off x="7828374" y="3928374"/>
              <a:ext cx="676557" cy="514849"/>
            </a:xfrm>
            <a:prstGeom prst="rect">
              <a:avLst/>
            </a:prstGeom>
            <a:noFill/>
            <a:ln>
              <a:noFill/>
            </a:ln>
            <a:effectLst>
              <a:outerShdw blurRad="57150" rotWithShape="0" algn="bl" dir="5400000" dist="19050">
                <a:srgbClr val="000000">
                  <a:alpha val="50000"/>
                </a:srgbClr>
              </a:outerShdw>
            </a:effectLst>
          </p:spPr>
        </p:pic>
        <p:pic>
          <p:nvPicPr>
            <p:cNvPr id="350" name="Google Shape;350;p46">
              <a:hlinkClick r:id="rId9"/>
            </p:cNvPr>
            <p:cNvPicPr preferRelativeResize="0"/>
            <p:nvPr/>
          </p:nvPicPr>
          <p:blipFill>
            <a:blip r:embed="rId10">
              <a:alphaModFix/>
            </a:blip>
            <a:stretch>
              <a:fillRect/>
            </a:stretch>
          </p:blipFill>
          <p:spPr>
            <a:xfrm>
              <a:off x="7064807" y="3927674"/>
              <a:ext cx="676557" cy="516248"/>
            </a:xfrm>
            <a:prstGeom prst="rect">
              <a:avLst/>
            </a:prstGeom>
            <a:noFill/>
            <a:ln>
              <a:noFill/>
            </a:ln>
            <a:effectLst>
              <a:outerShdw blurRad="57150" rotWithShape="0" algn="bl" dir="5400000" dist="19050">
                <a:srgbClr val="000000">
                  <a:alpha val="50000"/>
                </a:srgbClr>
              </a:outerShdw>
            </a:effectLst>
          </p:spPr>
        </p:pic>
        <p:pic>
          <p:nvPicPr>
            <p:cNvPr id="351" name="Google Shape;351;p46">
              <a:hlinkClick r:id="rId11"/>
            </p:cNvPr>
            <p:cNvPicPr preferRelativeResize="0"/>
            <p:nvPr/>
          </p:nvPicPr>
          <p:blipFill>
            <a:blip r:embed="rId12">
              <a:alphaModFix/>
            </a:blip>
            <a:stretch>
              <a:fillRect/>
            </a:stretch>
          </p:blipFill>
          <p:spPr>
            <a:xfrm>
              <a:off x="5537674" y="3927674"/>
              <a:ext cx="676557" cy="516248"/>
            </a:xfrm>
            <a:prstGeom prst="rect">
              <a:avLst/>
            </a:prstGeom>
            <a:noFill/>
            <a:ln>
              <a:noFill/>
            </a:ln>
            <a:effectLst>
              <a:outerShdw blurRad="57150" rotWithShape="0" algn="bl" dir="5400000" dist="19050">
                <a:srgbClr val="000000">
                  <a:alpha val="50000"/>
                </a:srgbClr>
              </a:outerShdw>
            </a:effectLst>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61" name="Shape 161"/>
        <p:cNvGrpSpPr/>
        <p:nvPr/>
      </p:nvGrpSpPr>
      <p:grpSpPr>
        <a:xfrm>
          <a:off x="0" y="0"/>
          <a:ext cx="0" cy="0"/>
          <a:chOff x="0" y="0"/>
          <a:chExt cx="0" cy="0"/>
        </a:xfrm>
      </p:grpSpPr>
      <p:sp>
        <p:nvSpPr>
          <p:cNvPr id="162" name="Google Shape;162;p22"/>
          <p:cNvSpPr/>
          <p:nvPr/>
        </p:nvSpPr>
        <p:spPr>
          <a:xfrm>
            <a:off x="304625" y="1143722"/>
            <a:ext cx="1877700" cy="3450900"/>
          </a:xfrm>
          <a:prstGeom prst="round1Rect">
            <a:avLst>
              <a:gd fmla="val 16667" name="adj"/>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2"/>
          <p:cNvSpPr/>
          <p:nvPr/>
        </p:nvSpPr>
        <p:spPr>
          <a:xfrm>
            <a:off x="306487" y="1143717"/>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4" name="Google Shape;164;p22"/>
          <p:cNvPicPr preferRelativeResize="0"/>
          <p:nvPr/>
        </p:nvPicPr>
        <p:blipFill>
          <a:blip r:embed="rId3">
            <a:alphaModFix/>
          </a:blip>
          <a:stretch>
            <a:fillRect/>
          </a:stretch>
        </p:blipFill>
        <p:spPr>
          <a:xfrm>
            <a:off x="196803" y="2436107"/>
            <a:ext cx="2091502" cy="481275"/>
          </a:xfrm>
          <a:prstGeom prst="rect">
            <a:avLst/>
          </a:prstGeom>
          <a:noFill/>
          <a:ln>
            <a:noFill/>
          </a:ln>
        </p:spPr>
      </p:pic>
      <p:pic>
        <p:nvPicPr>
          <p:cNvPr id="165" name="Google Shape;165;p22">
            <a:hlinkClick r:id="rId4"/>
          </p:cNvPr>
          <p:cNvPicPr preferRelativeResize="0"/>
          <p:nvPr/>
        </p:nvPicPr>
        <p:blipFill>
          <a:blip r:embed="rId5">
            <a:alphaModFix/>
          </a:blip>
          <a:stretch>
            <a:fillRect/>
          </a:stretch>
        </p:blipFill>
        <p:spPr>
          <a:xfrm>
            <a:off x="525349" y="1358726"/>
            <a:ext cx="1440000" cy="1080000"/>
          </a:xfrm>
          <a:prstGeom prst="rect">
            <a:avLst/>
          </a:prstGeom>
          <a:noFill/>
          <a:ln>
            <a:noFill/>
          </a:ln>
          <a:effectLst>
            <a:outerShdw blurRad="57150" rotWithShape="0" algn="bl" dir="5400000" dist="19050">
              <a:srgbClr val="000000">
                <a:alpha val="50000"/>
              </a:srgbClr>
            </a:outerShdw>
          </a:effectLst>
        </p:spPr>
      </p:pic>
      <p:sp>
        <p:nvSpPr>
          <p:cNvPr id="166" name="Google Shape;166;p22"/>
          <p:cNvSpPr txBox="1"/>
          <p:nvPr/>
        </p:nvSpPr>
        <p:spPr>
          <a:xfrm>
            <a:off x="306521" y="2954848"/>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Device Control</a:t>
            </a:r>
            <a:endParaRPr sz="1600">
              <a:solidFill>
                <a:srgbClr val="58595B"/>
              </a:solidFill>
              <a:latin typeface="Montserrat SemiBold"/>
              <a:ea typeface="Montserrat SemiBold"/>
              <a:cs typeface="Montserrat SemiBold"/>
              <a:sym typeface="Montserrat SemiBold"/>
            </a:endParaRPr>
          </a:p>
        </p:txBody>
      </p:sp>
      <p:sp>
        <p:nvSpPr>
          <p:cNvPr id="167" name="Google Shape;167;p22"/>
          <p:cNvSpPr txBox="1"/>
          <p:nvPr/>
        </p:nvSpPr>
        <p:spPr>
          <a:xfrm>
            <a:off x="309513" y="3195817"/>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Block/Allow USBs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Monitor USB Activity</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USB Activity Alerts</a:t>
            </a:r>
            <a:endParaRPr sz="1300">
              <a:solidFill>
                <a:srgbClr val="58595B"/>
              </a:solidFill>
              <a:latin typeface="Montserrat Medium"/>
              <a:ea typeface="Montserrat Medium"/>
              <a:cs typeface="Montserrat Medium"/>
              <a:sym typeface="Montserrat Medium"/>
            </a:endParaRPr>
          </a:p>
        </p:txBody>
      </p:sp>
      <p:pic>
        <p:nvPicPr>
          <p:cNvPr id="168" name="Google Shape;168;p22"/>
          <p:cNvPicPr preferRelativeResize="0"/>
          <p:nvPr/>
        </p:nvPicPr>
        <p:blipFill rotWithShape="1">
          <a:blip r:embed="rId6">
            <a:alphaModFix/>
          </a:blip>
          <a:srcRect b="0" l="28897" r="-1068" t="0"/>
          <a:stretch/>
        </p:blipFill>
        <p:spPr>
          <a:xfrm>
            <a:off x="516294" y="2500818"/>
            <a:ext cx="1469063" cy="423250"/>
          </a:xfrm>
          <a:prstGeom prst="rect">
            <a:avLst/>
          </a:prstGeom>
          <a:noFill/>
          <a:ln>
            <a:noFill/>
          </a:ln>
        </p:spPr>
      </p:pic>
      <p:sp>
        <p:nvSpPr>
          <p:cNvPr id="169" name="Google Shape;169;p22"/>
          <p:cNvSpPr txBox="1"/>
          <p:nvPr/>
        </p:nvSpPr>
        <p:spPr>
          <a:xfrm>
            <a:off x="-25" y="161275"/>
            <a:ext cx="9144000" cy="57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GB" sz="3600">
                <a:solidFill>
                  <a:srgbClr val="FFFFFF"/>
                </a:solidFill>
                <a:latin typeface="Montserrat"/>
                <a:ea typeface="Montserrat"/>
                <a:cs typeface="Montserrat"/>
                <a:sym typeface="Montserrat"/>
              </a:rPr>
              <a:t>CurrentWare Suite</a:t>
            </a:r>
            <a:endParaRPr b="1" sz="3600">
              <a:solidFill>
                <a:srgbClr val="FFFFFF"/>
              </a:solidFill>
              <a:latin typeface="Montserrat"/>
              <a:ea typeface="Montserrat"/>
              <a:cs typeface="Montserrat"/>
              <a:sym typeface="Montserrat"/>
            </a:endParaRPr>
          </a:p>
        </p:txBody>
      </p:sp>
      <p:sp>
        <p:nvSpPr>
          <p:cNvPr id="170" name="Google Shape;170;p22"/>
          <p:cNvSpPr/>
          <p:nvPr/>
        </p:nvSpPr>
        <p:spPr>
          <a:xfrm>
            <a:off x="4769194" y="1143722"/>
            <a:ext cx="1877700" cy="3450900"/>
          </a:xfrm>
          <a:prstGeom prst="round1Rect">
            <a:avLst>
              <a:gd fmla="val 16667" name="adj"/>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2"/>
          <p:cNvSpPr/>
          <p:nvPr/>
        </p:nvSpPr>
        <p:spPr>
          <a:xfrm>
            <a:off x="4768543" y="1143717"/>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22"/>
          <p:cNvPicPr preferRelativeResize="0"/>
          <p:nvPr/>
        </p:nvPicPr>
        <p:blipFill>
          <a:blip r:embed="rId3">
            <a:alphaModFix/>
          </a:blip>
          <a:stretch>
            <a:fillRect/>
          </a:stretch>
        </p:blipFill>
        <p:spPr>
          <a:xfrm>
            <a:off x="4661556" y="2436107"/>
            <a:ext cx="2091502" cy="481275"/>
          </a:xfrm>
          <a:prstGeom prst="rect">
            <a:avLst/>
          </a:prstGeom>
          <a:noFill/>
          <a:ln>
            <a:noFill/>
          </a:ln>
        </p:spPr>
      </p:pic>
      <p:pic>
        <p:nvPicPr>
          <p:cNvPr id="173" name="Google Shape;173;p22">
            <a:hlinkClick r:id="rId7"/>
          </p:cNvPr>
          <p:cNvPicPr preferRelativeResize="0"/>
          <p:nvPr/>
        </p:nvPicPr>
        <p:blipFill>
          <a:blip r:embed="rId8">
            <a:alphaModFix/>
          </a:blip>
          <a:stretch>
            <a:fillRect/>
          </a:stretch>
        </p:blipFill>
        <p:spPr>
          <a:xfrm>
            <a:off x="4934125" y="1358726"/>
            <a:ext cx="1440000" cy="1080000"/>
          </a:xfrm>
          <a:prstGeom prst="rect">
            <a:avLst/>
          </a:prstGeom>
          <a:noFill/>
          <a:ln>
            <a:noFill/>
          </a:ln>
          <a:effectLst>
            <a:outerShdw blurRad="57150" rotWithShape="0" algn="bl" dir="5400000" dist="19050">
              <a:srgbClr val="000000">
                <a:alpha val="50000"/>
              </a:srgbClr>
            </a:outerShdw>
          </a:effectLst>
        </p:spPr>
      </p:pic>
      <p:sp>
        <p:nvSpPr>
          <p:cNvPr id="174" name="Google Shape;174;p22"/>
          <p:cNvSpPr txBox="1"/>
          <p:nvPr/>
        </p:nvSpPr>
        <p:spPr>
          <a:xfrm>
            <a:off x="4772977"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User Monitoring</a:t>
            </a:r>
            <a:endParaRPr sz="1600">
              <a:solidFill>
                <a:srgbClr val="58595B"/>
              </a:solidFill>
              <a:latin typeface="Montserrat SemiBold"/>
              <a:ea typeface="Montserrat SemiBold"/>
              <a:cs typeface="Montserrat SemiBold"/>
              <a:sym typeface="Montserrat SemiBold"/>
            </a:endParaRPr>
          </a:p>
        </p:txBody>
      </p:sp>
      <p:sp>
        <p:nvSpPr>
          <p:cNvPr id="175" name="Google Shape;175;p22"/>
          <p:cNvSpPr txBox="1"/>
          <p:nvPr/>
        </p:nvSpPr>
        <p:spPr>
          <a:xfrm>
            <a:off x="4775968"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Internet &amp; App Use</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Idle vs Active Time</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Email Alerts</a:t>
            </a:r>
            <a:endParaRPr sz="1300">
              <a:solidFill>
                <a:srgbClr val="58595B"/>
              </a:solidFill>
              <a:latin typeface="Montserrat Medium"/>
              <a:ea typeface="Montserrat Medium"/>
              <a:cs typeface="Montserrat Medium"/>
              <a:sym typeface="Montserrat Medium"/>
            </a:endParaRPr>
          </a:p>
        </p:txBody>
      </p:sp>
      <p:pic>
        <p:nvPicPr>
          <p:cNvPr id="176" name="Google Shape;176;p22"/>
          <p:cNvPicPr preferRelativeResize="0"/>
          <p:nvPr/>
        </p:nvPicPr>
        <p:blipFill rotWithShape="1">
          <a:blip r:embed="rId9">
            <a:alphaModFix/>
          </a:blip>
          <a:srcRect b="0" l="24742" r="7" t="0"/>
          <a:stretch/>
        </p:blipFill>
        <p:spPr>
          <a:xfrm>
            <a:off x="4889718" y="2545543"/>
            <a:ext cx="1636651" cy="371025"/>
          </a:xfrm>
          <a:prstGeom prst="rect">
            <a:avLst/>
          </a:prstGeom>
          <a:noFill/>
          <a:ln>
            <a:noFill/>
          </a:ln>
        </p:spPr>
      </p:pic>
      <p:sp>
        <p:nvSpPr>
          <p:cNvPr id="177" name="Google Shape;177;p22"/>
          <p:cNvSpPr/>
          <p:nvPr/>
        </p:nvSpPr>
        <p:spPr>
          <a:xfrm>
            <a:off x="2536456" y="1143643"/>
            <a:ext cx="1877700" cy="3450900"/>
          </a:xfrm>
          <a:prstGeom prst="round1Rect">
            <a:avLst>
              <a:gd fmla="val 16667" name="adj"/>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2"/>
          <p:cNvSpPr/>
          <p:nvPr/>
        </p:nvSpPr>
        <p:spPr>
          <a:xfrm>
            <a:off x="2536456" y="1143393"/>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22"/>
          <p:cNvSpPr txBox="1"/>
          <p:nvPr/>
        </p:nvSpPr>
        <p:spPr>
          <a:xfrm>
            <a:off x="2536456"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URL/Category Filter</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Allow &amp; Block Sites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Block Apps &amp; Ports</a:t>
            </a:r>
            <a:endParaRPr sz="1300">
              <a:solidFill>
                <a:srgbClr val="58595B"/>
              </a:solidFill>
              <a:latin typeface="Montserrat Medium"/>
              <a:ea typeface="Montserrat Medium"/>
              <a:cs typeface="Montserrat Medium"/>
              <a:sym typeface="Montserrat Medium"/>
            </a:endParaRPr>
          </a:p>
        </p:txBody>
      </p:sp>
      <p:pic>
        <p:nvPicPr>
          <p:cNvPr id="180" name="Google Shape;180;p22"/>
          <p:cNvPicPr preferRelativeResize="0"/>
          <p:nvPr/>
        </p:nvPicPr>
        <p:blipFill>
          <a:blip r:embed="rId3">
            <a:alphaModFix/>
          </a:blip>
          <a:stretch>
            <a:fillRect/>
          </a:stretch>
        </p:blipFill>
        <p:spPr>
          <a:xfrm>
            <a:off x="2429180" y="2436107"/>
            <a:ext cx="2091502" cy="481275"/>
          </a:xfrm>
          <a:prstGeom prst="rect">
            <a:avLst/>
          </a:prstGeom>
          <a:noFill/>
          <a:ln>
            <a:noFill/>
          </a:ln>
        </p:spPr>
      </p:pic>
      <p:sp>
        <p:nvSpPr>
          <p:cNvPr id="181" name="Google Shape;181;p22"/>
          <p:cNvSpPr txBox="1"/>
          <p:nvPr/>
        </p:nvSpPr>
        <p:spPr>
          <a:xfrm>
            <a:off x="2533465"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Web Filtering</a:t>
            </a:r>
            <a:endParaRPr sz="1600">
              <a:solidFill>
                <a:srgbClr val="58595B"/>
              </a:solidFill>
              <a:latin typeface="Montserrat SemiBold"/>
              <a:ea typeface="Montserrat SemiBold"/>
              <a:cs typeface="Montserrat SemiBold"/>
              <a:sym typeface="Montserrat SemiBold"/>
            </a:endParaRPr>
          </a:p>
        </p:txBody>
      </p:sp>
      <p:pic>
        <p:nvPicPr>
          <p:cNvPr id="182" name="Google Shape;182;p22">
            <a:hlinkClick r:id="rId10"/>
          </p:cNvPr>
          <p:cNvPicPr preferRelativeResize="0"/>
          <p:nvPr/>
        </p:nvPicPr>
        <p:blipFill>
          <a:blip r:embed="rId11">
            <a:alphaModFix/>
          </a:blip>
          <a:stretch>
            <a:fillRect/>
          </a:stretch>
        </p:blipFill>
        <p:spPr>
          <a:xfrm>
            <a:off x="2737133" y="1354976"/>
            <a:ext cx="1468800" cy="1087500"/>
          </a:xfrm>
          <a:prstGeom prst="rect">
            <a:avLst/>
          </a:prstGeom>
          <a:noFill/>
          <a:ln>
            <a:noFill/>
          </a:ln>
          <a:effectLst>
            <a:outerShdw blurRad="57150" rotWithShape="0" algn="bl" dir="5400000" dist="19050">
              <a:srgbClr val="000000">
                <a:alpha val="50000"/>
              </a:srgbClr>
            </a:outerShdw>
          </a:effectLst>
        </p:spPr>
      </p:pic>
      <p:pic>
        <p:nvPicPr>
          <p:cNvPr id="183" name="Google Shape;183;p22"/>
          <p:cNvPicPr preferRelativeResize="0"/>
          <p:nvPr/>
        </p:nvPicPr>
        <p:blipFill rotWithShape="1">
          <a:blip r:embed="rId12">
            <a:alphaModFix/>
          </a:blip>
          <a:srcRect b="0" l="29542" r="0" t="0"/>
          <a:stretch/>
        </p:blipFill>
        <p:spPr>
          <a:xfrm>
            <a:off x="2743237" y="2496043"/>
            <a:ext cx="1469061" cy="423250"/>
          </a:xfrm>
          <a:prstGeom prst="rect">
            <a:avLst/>
          </a:prstGeom>
          <a:noFill/>
          <a:ln>
            <a:noFill/>
          </a:ln>
        </p:spPr>
      </p:pic>
      <p:sp>
        <p:nvSpPr>
          <p:cNvPr id="184" name="Google Shape;184;p22"/>
          <p:cNvSpPr/>
          <p:nvPr/>
        </p:nvSpPr>
        <p:spPr>
          <a:xfrm>
            <a:off x="6996362" y="1143966"/>
            <a:ext cx="1877700" cy="3450600"/>
          </a:xfrm>
          <a:prstGeom prst="round1Rect">
            <a:avLst>
              <a:gd fmla="val 16667" name="adj"/>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2"/>
          <p:cNvSpPr/>
          <p:nvPr/>
        </p:nvSpPr>
        <p:spPr>
          <a:xfrm>
            <a:off x="6994500" y="1143717"/>
            <a:ext cx="1877700" cy="34506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6" name="Google Shape;186;p22"/>
          <p:cNvPicPr preferRelativeResize="0"/>
          <p:nvPr/>
        </p:nvPicPr>
        <p:blipFill>
          <a:blip r:embed="rId3">
            <a:alphaModFix/>
          </a:blip>
          <a:stretch>
            <a:fillRect/>
          </a:stretch>
        </p:blipFill>
        <p:spPr>
          <a:xfrm>
            <a:off x="6893908" y="2436107"/>
            <a:ext cx="2091502" cy="481275"/>
          </a:xfrm>
          <a:prstGeom prst="rect">
            <a:avLst/>
          </a:prstGeom>
          <a:noFill/>
          <a:ln>
            <a:noFill/>
          </a:ln>
        </p:spPr>
      </p:pic>
      <p:pic>
        <p:nvPicPr>
          <p:cNvPr id="187" name="Google Shape;187;p22">
            <a:hlinkClick r:id="rId13"/>
          </p:cNvPr>
          <p:cNvPicPr preferRelativeResize="0"/>
          <p:nvPr/>
        </p:nvPicPr>
        <p:blipFill>
          <a:blip r:embed="rId14">
            <a:alphaModFix/>
          </a:blip>
          <a:stretch>
            <a:fillRect/>
          </a:stretch>
        </p:blipFill>
        <p:spPr>
          <a:xfrm>
            <a:off x="7225654" y="1358726"/>
            <a:ext cx="1440000" cy="1080000"/>
          </a:xfrm>
          <a:prstGeom prst="rect">
            <a:avLst/>
          </a:prstGeom>
          <a:noFill/>
          <a:ln>
            <a:noFill/>
          </a:ln>
          <a:effectLst>
            <a:outerShdw blurRad="57150" rotWithShape="0" algn="bl" dir="5400000" dist="19050">
              <a:srgbClr val="000000">
                <a:alpha val="50000"/>
              </a:srgbClr>
            </a:outerShdw>
          </a:effectLst>
        </p:spPr>
      </p:pic>
      <p:sp>
        <p:nvSpPr>
          <p:cNvPr id="188" name="Google Shape;188;p22"/>
          <p:cNvSpPr txBox="1"/>
          <p:nvPr/>
        </p:nvSpPr>
        <p:spPr>
          <a:xfrm>
            <a:off x="6999371"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Power Manager</a:t>
            </a:r>
            <a:endParaRPr sz="1600">
              <a:solidFill>
                <a:srgbClr val="58595B"/>
              </a:solidFill>
              <a:latin typeface="Montserrat SemiBold"/>
              <a:ea typeface="Montserrat SemiBold"/>
              <a:cs typeface="Montserrat SemiBold"/>
              <a:sym typeface="Montserrat SemiBold"/>
            </a:endParaRPr>
          </a:p>
        </p:txBody>
      </p:sp>
      <p:sp>
        <p:nvSpPr>
          <p:cNvPr id="189" name="Google Shape;189;p22"/>
          <p:cNvSpPr txBox="1"/>
          <p:nvPr/>
        </p:nvSpPr>
        <p:spPr>
          <a:xfrm>
            <a:off x="7002363"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Control PC Power</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Logon/Boot Reports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Power Policies</a:t>
            </a:r>
            <a:endParaRPr sz="1300">
              <a:solidFill>
                <a:srgbClr val="58595B"/>
              </a:solidFill>
              <a:latin typeface="Montserrat Medium"/>
              <a:ea typeface="Montserrat Medium"/>
              <a:cs typeface="Montserrat Medium"/>
              <a:sym typeface="Montserrat Medium"/>
            </a:endParaRPr>
          </a:p>
        </p:txBody>
      </p:sp>
      <p:pic>
        <p:nvPicPr>
          <p:cNvPr id="190" name="Google Shape;190;p22"/>
          <p:cNvPicPr preferRelativeResize="0"/>
          <p:nvPr/>
        </p:nvPicPr>
        <p:blipFill rotWithShape="1">
          <a:blip r:embed="rId15">
            <a:alphaModFix/>
          </a:blip>
          <a:srcRect b="0" l="25222" r="0" t="0"/>
          <a:stretch/>
        </p:blipFill>
        <p:spPr>
          <a:xfrm>
            <a:off x="7112625" y="2537338"/>
            <a:ext cx="1657202" cy="389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94" name="Shape 194"/>
        <p:cNvGrpSpPr/>
        <p:nvPr/>
      </p:nvGrpSpPr>
      <p:grpSpPr>
        <a:xfrm>
          <a:off x="0" y="0"/>
          <a:ext cx="0" cy="0"/>
          <a:chOff x="0" y="0"/>
          <a:chExt cx="0" cy="0"/>
        </a:xfrm>
      </p:grpSpPr>
      <p:pic>
        <p:nvPicPr>
          <p:cNvPr id="195" name="Google Shape;195;p23"/>
          <p:cNvPicPr preferRelativeResize="0"/>
          <p:nvPr/>
        </p:nvPicPr>
        <p:blipFill rotWithShape="1">
          <a:blip r:embed="rId3">
            <a:alphaModFix/>
          </a:blip>
          <a:srcRect b="0" l="0" r="0" t="0"/>
          <a:stretch/>
        </p:blipFill>
        <p:spPr>
          <a:xfrm>
            <a:off x="273000" y="1143000"/>
            <a:ext cx="5658124" cy="3009901"/>
          </a:xfrm>
          <a:prstGeom prst="rect">
            <a:avLst/>
          </a:prstGeom>
          <a:noFill/>
          <a:ln>
            <a:noFill/>
          </a:ln>
          <a:effectLst>
            <a:outerShdw blurRad="57150" rotWithShape="0" algn="bl" dir="5400000" dist="19050">
              <a:srgbClr val="000000">
                <a:alpha val="50000"/>
              </a:srgbClr>
            </a:outerShdw>
          </a:effectLst>
        </p:spPr>
      </p:pic>
      <p:sp>
        <p:nvSpPr>
          <p:cNvPr id="196" name="Google Shape;196;p23"/>
          <p:cNvSpPr txBox="1"/>
          <p:nvPr/>
        </p:nvSpPr>
        <p:spPr>
          <a:xfrm>
            <a:off x="6249300" y="1143150"/>
            <a:ext cx="2621700" cy="3009900"/>
          </a:xfrm>
          <a:prstGeom prst="rect">
            <a:avLst/>
          </a:prstGeom>
          <a:noFill/>
          <a:ln>
            <a:noFill/>
          </a:ln>
        </p:spPr>
        <p:txBody>
          <a:bodyPr anchorCtr="0" anchor="t" bIns="0" lIns="0" spcFirstLastPara="1" rIns="0" wrap="square" tIns="0">
            <a:normAutofit fontScale="92500" lnSpcReduction="20000"/>
          </a:bodyPr>
          <a:lstStyle/>
          <a:p>
            <a:pPr indent="-199706" lvl="0" marL="147599" marR="0" rtl="0" algn="l">
              <a:lnSpc>
                <a:spcPct val="115000"/>
              </a:lnSpc>
              <a:spcBef>
                <a:spcPts val="0"/>
              </a:spcBef>
              <a:spcAft>
                <a:spcPts val="0"/>
              </a:spcAft>
              <a:buClr>
                <a:srgbClr val="FFFFFF"/>
              </a:buClr>
              <a:buSzPct val="100000"/>
              <a:buFont typeface="Montserrat SemiBold"/>
              <a:buChar char="●"/>
            </a:pPr>
            <a:r>
              <a:rPr lang="en-GB" sz="1500">
                <a:solidFill>
                  <a:srgbClr val="FFFFFF"/>
                </a:solidFill>
                <a:latin typeface="Montserrat Medium"/>
                <a:ea typeface="Montserrat Medium"/>
                <a:cs typeface="Montserrat Medium"/>
                <a:sym typeface="Montserrat Medium"/>
              </a:rPr>
              <a:t>Access from the convenience of a web browser</a:t>
            </a:r>
            <a:br>
              <a:rPr lang="en-GB" sz="1500">
                <a:solidFill>
                  <a:srgbClr val="FFFFFF"/>
                </a:solidFill>
                <a:latin typeface="Montserrat Medium"/>
                <a:ea typeface="Montserrat Medium"/>
                <a:cs typeface="Montserrat Medium"/>
                <a:sym typeface="Montserrat Medium"/>
              </a:rPr>
            </a:br>
            <a:endParaRPr sz="1500">
              <a:solidFill>
                <a:srgbClr val="FFFFFF"/>
              </a:solidFill>
              <a:latin typeface="Montserrat Medium"/>
              <a:ea typeface="Montserrat Medium"/>
              <a:cs typeface="Montserrat Medium"/>
              <a:sym typeface="Montserrat Medium"/>
            </a:endParaRPr>
          </a:p>
          <a:p>
            <a:pPr indent="-199706" lvl="0" marL="147599" marR="0" rtl="0" algn="l">
              <a:lnSpc>
                <a:spcPct val="115000"/>
              </a:lnSpc>
              <a:spcBef>
                <a:spcPts val="0"/>
              </a:spcBef>
              <a:spcAft>
                <a:spcPts val="0"/>
              </a:spcAft>
              <a:buClr>
                <a:srgbClr val="FFFFFF"/>
              </a:buClr>
              <a:buSzPct val="100000"/>
              <a:buFont typeface="Montserrat SemiBold"/>
              <a:buChar char="●"/>
            </a:pPr>
            <a:r>
              <a:rPr lang="en-GB" sz="1500">
                <a:solidFill>
                  <a:srgbClr val="FFFFFF"/>
                </a:solidFill>
                <a:latin typeface="Montserrat Medium"/>
                <a:ea typeface="Montserrat Medium"/>
                <a:cs typeface="Montserrat Medium"/>
                <a:sym typeface="Montserrat Medium"/>
              </a:rPr>
              <a:t>IT may limit to internal access or allow remote access at their discretion</a:t>
            </a:r>
            <a:br>
              <a:rPr lang="en-GB" sz="1500">
                <a:solidFill>
                  <a:srgbClr val="FFFFFF"/>
                </a:solidFill>
                <a:latin typeface="Montserrat Medium"/>
                <a:ea typeface="Montserrat Medium"/>
                <a:cs typeface="Montserrat Medium"/>
                <a:sym typeface="Montserrat Medium"/>
              </a:rPr>
            </a:br>
            <a:endParaRPr sz="1500">
              <a:solidFill>
                <a:srgbClr val="FFFFFF"/>
              </a:solidFill>
              <a:latin typeface="Montserrat Medium"/>
              <a:ea typeface="Montserrat Medium"/>
              <a:cs typeface="Montserrat Medium"/>
              <a:sym typeface="Montserrat Medium"/>
            </a:endParaRPr>
          </a:p>
          <a:p>
            <a:pPr indent="-199706" lvl="0" marL="147599" marR="0" rtl="0" algn="l">
              <a:lnSpc>
                <a:spcPct val="115000"/>
              </a:lnSpc>
              <a:spcBef>
                <a:spcPts val="0"/>
              </a:spcBef>
              <a:spcAft>
                <a:spcPts val="0"/>
              </a:spcAft>
              <a:buClr>
                <a:srgbClr val="FFFFFF"/>
              </a:buClr>
              <a:buSzPct val="100000"/>
              <a:buFont typeface="Montserrat Medium"/>
              <a:buChar char="●"/>
            </a:pPr>
            <a:r>
              <a:rPr lang="en-GB" sz="1500">
                <a:solidFill>
                  <a:srgbClr val="FFFFFF"/>
                </a:solidFill>
                <a:latin typeface="Montserrat Medium"/>
                <a:ea typeface="Montserrat Medium"/>
                <a:cs typeface="Montserrat Medium"/>
                <a:sym typeface="Montserrat Medium"/>
              </a:rPr>
              <a:t>You may be given limited access to generate reports of your team’s PC activity</a:t>
            </a:r>
            <a:br>
              <a:rPr lang="en-GB" sz="1500">
                <a:solidFill>
                  <a:srgbClr val="FFFFFF"/>
                </a:solidFill>
                <a:latin typeface="Montserrat Medium"/>
                <a:ea typeface="Montserrat Medium"/>
                <a:cs typeface="Montserrat Medium"/>
                <a:sym typeface="Montserrat Medium"/>
              </a:rPr>
            </a:br>
            <a:endParaRPr sz="1500">
              <a:solidFill>
                <a:srgbClr val="FFFFFF"/>
              </a:solidFill>
              <a:latin typeface="Montserrat Medium"/>
              <a:ea typeface="Montserrat Medium"/>
              <a:cs typeface="Montserrat Medium"/>
              <a:sym typeface="Montserrat Medium"/>
            </a:endParaRPr>
          </a:p>
          <a:p>
            <a:pPr indent="-199706" lvl="0" marL="147599" marR="0" rtl="0" algn="l">
              <a:lnSpc>
                <a:spcPct val="115000"/>
              </a:lnSpc>
              <a:spcBef>
                <a:spcPts val="0"/>
              </a:spcBef>
              <a:spcAft>
                <a:spcPts val="0"/>
              </a:spcAft>
              <a:buClr>
                <a:srgbClr val="FFFFFF"/>
              </a:buClr>
              <a:buSzPct val="100000"/>
              <a:buFont typeface="Montserrat Medium"/>
              <a:buChar char="●"/>
            </a:pPr>
            <a:r>
              <a:rPr lang="en-GB" sz="1500">
                <a:solidFill>
                  <a:srgbClr val="FFFFFF"/>
                </a:solidFill>
                <a:latin typeface="Montserrat Medium"/>
                <a:ea typeface="Montserrat Medium"/>
                <a:cs typeface="Montserrat Medium"/>
                <a:sym typeface="Montserrat Medium"/>
              </a:rPr>
              <a:t>Reports can be sent to your inbox at a set schedule</a:t>
            </a:r>
            <a:endParaRPr sz="1500">
              <a:solidFill>
                <a:srgbClr val="FFFFFF"/>
              </a:solidFill>
              <a:latin typeface="Montserrat Medium"/>
              <a:ea typeface="Montserrat Medium"/>
              <a:cs typeface="Montserrat Medium"/>
              <a:sym typeface="Montserrat Medium"/>
            </a:endParaRPr>
          </a:p>
        </p:txBody>
      </p:sp>
      <p:pic>
        <p:nvPicPr>
          <p:cNvPr id="197" name="Google Shape;197;p23"/>
          <p:cNvPicPr preferRelativeResize="0"/>
          <p:nvPr/>
        </p:nvPicPr>
        <p:blipFill>
          <a:blip r:embed="rId4">
            <a:alphaModFix/>
          </a:blip>
          <a:stretch>
            <a:fillRect/>
          </a:stretch>
        </p:blipFill>
        <p:spPr>
          <a:xfrm>
            <a:off x="190459" y="4581888"/>
            <a:ext cx="2039701" cy="421821"/>
          </a:xfrm>
          <a:prstGeom prst="rect">
            <a:avLst/>
          </a:prstGeom>
          <a:noFill/>
          <a:ln>
            <a:noFill/>
          </a:ln>
        </p:spPr>
      </p:pic>
      <p:sp>
        <p:nvSpPr>
          <p:cNvPr id="198" name="Google Shape;198;p23"/>
          <p:cNvSpPr txBox="1"/>
          <p:nvPr/>
        </p:nvSpPr>
        <p:spPr>
          <a:xfrm>
            <a:off x="0" y="161275"/>
            <a:ext cx="9144000" cy="57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GB" sz="3600">
                <a:solidFill>
                  <a:srgbClr val="FFFFFF"/>
                </a:solidFill>
                <a:latin typeface="Montserrat"/>
                <a:ea typeface="Montserrat"/>
                <a:cs typeface="Montserrat"/>
                <a:sym typeface="Montserrat"/>
              </a:rPr>
              <a:t>Admin Console</a:t>
            </a:r>
            <a:endParaRPr b="1" sz="3600">
              <a:solidFill>
                <a:srgbClr val="FFFFFF"/>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02" name="Shape 202"/>
        <p:cNvGrpSpPr/>
        <p:nvPr/>
      </p:nvGrpSpPr>
      <p:grpSpPr>
        <a:xfrm>
          <a:off x="0" y="0"/>
          <a:ext cx="0" cy="0"/>
          <a:chOff x="0" y="0"/>
          <a:chExt cx="0" cy="0"/>
        </a:xfrm>
      </p:grpSpPr>
      <p:sp>
        <p:nvSpPr>
          <p:cNvPr id="203" name="Google Shape;203;p24"/>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is CurrentWare?</a:t>
            </a:r>
            <a:endParaRPr b="1" sz="1900">
              <a:solidFill>
                <a:srgbClr val="FFFFFF"/>
              </a:solidFill>
              <a:latin typeface="Montserrat"/>
              <a:ea typeface="Montserrat"/>
              <a:cs typeface="Montserrat"/>
              <a:sym typeface="Montserrat"/>
            </a:endParaRPr>
          </a:p>
        </p:txBody>
      </p:sp>
      <p:pic>
        <p:nvPicPr>
          <p:cNvPr id="204" name="Google Shape;204;p24"/>
          <p:cNvPicPr preferRelativeResize="0"/>
          <p:nvPr/>
        </p:nvPicPr>
        <p:blipFill>
          <a:blip r:embed="rId3">
            <a:alphaModFix/>
          </a:blip>
          <a:stretch>
            <a:fillRect/>
          </a:stretch>
        </p:blipFill>
        <p:spPr>
          <a:xfrm>
            <a:off x="190459" y="4581888"/>
            <a:ext cx="2039701" cy="421821"/>
          </a:xfrm>
          <a:prstGeom prst="rect">
            <a:avLst/>
          </a:prstGeom>
          <a:noFill/>
          <a:ln>
            <a:noFill/>
          </a:ln>
        </p:spPr>
      </p:pic>
      <p:sp>
        <p:nvSpPr>
          <p:cNvPr id="205" name="Google Shape;205;p24"/>
          <p:cNvSpPr txBox="1"/>
          <p:nvPr/>
        </p:nvSpPr>
        <p:spPr>
          <a:xfrm>
            <a:off x="2706325" y="1030500"/>
            <a:ext cx="6219300" cy="2805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CurrentWare is a suite of security and user activity monitoring software tools that we will be using to monitor computer activity</a:t>
            </a:r>
            <a:br>
              <a:rPr lang="en-GB" sz="1500"/>
            </a:br>
            <a:endParaRPr sz="1500"/>
          </a:p>
          <a:p>
            <a:pPr indent="-323850" lvl="0" marL="457200" rtl="0" algn="l">
              <a:lnSpc>
                <a:spcPct val="115000"/>
              </a:lnSpc>
              <a:spcBef>
                <a:spcPts val="0"/>
              </a:spcBef>
              <a:spcAft>
                <a:spcPts val="0"/>
              </a:spcAft>
              <a:buSzPts val="1500"/>
              <a:buChar char="●"/>
            </a:pPr>
            <a:r>
              <a:rPr lang="en-GB" sz="1500"/>
              <a:t>We will use this data to improve our understanding of how our workforce operates, enforce acceptable use policies, and protect computers against misuse.</a:t>
            </a:r>
            <a:br>
              <a:rPr lang="en-GB" sz="1500"/>
            </a:br>
            <a:endParaRPr sz="1500"/>
          </a:p>
          <a:p>
            <a:pPr indent="-323850" lvl="0" marL="457200" rtl="0" algn="l">
              <a:lnSpc>
                <a:spcPct val="115000"/>
              </a:lnSpc>
              <a:spcBef>
                <a:spcPts val="0"/>
              </a:spcBef>
              <a:spcAft>
                <a:spcPts val="0"/>
              </a:spcAft>
              <a:buSzPts val="1500"/>
              <a:buChar char="●"/>
            </a:pPr>
            <a:r>
              <a:rPr lang="en-GB" sz="1500"/>
              <a:t>With these insights we will be able to more effectively identify ways that we can refine work processes, remove productivity barriers, and </a:t>
            </a:r>
            <a:r>
              <a:rPr lang="en-GB" sz="1500"/>
              <a:t>improve </a:t>
            </a:r>
            <a:r>
              <a:rPr lang="en-GB" sz="1500"/>
              <a:t>security.</a:t>
            </a:r>
            <a:endParaRPr sz="1500">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09" name="Shape 209"/>
        <p:cNvGrpSpPr/>
        <p:nvPr/>
      </p:nvGrpSpPr>
      <p:grpSpPr>
        <a:xfrm>
          <a:off x="0" y="0"/>
          <a:ext cx="0" cy="0"/>
          <a:chOff x="0" y="0"/>
          <a:chExt cx="0" cy="0"/>
        </a:xfrm>
      </p:grpSpPr>
      <p:sp>
        <p:nvSpPr>
          <p:cNvPr id="210" name="Google Shape;210;p25"/>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Your role as</a:t>
            </a:r>
            <a:br>
              <a:rPr lang="en-GB" sz="1900">
                <a:solidFill>
                  <a:srgbClr val="FFFFFF"/>
                </a:solidFill>
              </a:rPr>
            </a:br>
            <a:r>
              <a:rPr lang="en-GB" sz="1900">
                <a:solidFill>
                  <a:srgbClr val="FFFFFF"/>
                </a:solidFill>
              </a:rPr>
              <a:t>a manager</a:t>
            </a:r>
            <a:endParaRPr b="1" sz="1900">
              <a:solidFill>
                <a:srgbClr val="FFFFFF"/>
              </a:solidFill>
              <a:latin typeface="Montserrat"/>
              <a:ea typeface="Montserrat"/>
              <a:cs typeface="Montserrat"/>
              <a:sym typeface="Montserrat"/>
            </a:endParaRPr>
          </a:p>
        </p:txBody>
      </p:sp>
      <p:sp>
        <p:nvSpPr>
          <p:cNvPr id="211" name="Google Shape;211;p25"/>
          <p:cNvSpPr txBox="1"/>
          <p:nvPr/>
        </p:nvSpPr>
        <p:spPr>
          <a:xfrm>
            <a:off x="2706325" y="645750"/>
            <a:ext cx="6219300" cy="4132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Collect Feedback: </a:t>
            </a:r>
            <a:r>
              <a:rPr lang="en-GB" sz="1500"/>
              <a:t>Your team members may have concerns about how CurrentWare will be used. We want you to collect this feedback so that we can address concerns and adjust our implementation accordingly.</a:t>
            </a:r>
            <a:br>
              <a:rPr lang="en-GB" sz="1500"/>
            </a:br>
            <a:endParaRPr sz="1500"/>
          </a:p>
          <a:p>
            <a:pPr indent="-323850" lvl="0" marL="457200" rtl="0" algn="l">
              <a:lnSpc>
                <a:spcPct val="115000"/>
              </a:lnSpc>
              <a:spcBef>
                <a:spcPts val="0"/>
              </a:spcBef>
              <a:spcAft>
                <a:spcPts val="0"/>
              </a:spcAft>
              <a:buSzPts val="1500"/>
              <a:buChar char="●"/>
            </a:pPr>
            <a:r>
              <a:rPr b="1" lang="en-GB" sz="1500"/>
              <a:t>Employee Education: </a:t>
            </a:r>
            <a:r>
              <a:rPr lang="en-GB" sz="1500"/>
              <a:t>Talk to your team members about how you will use their computer activity data to inform your management decisions.</a:t>
            </a:r>
            <a:br>
              <a:rPr lang="en-GB" sz="1500"/>
            </a:br>
            <a:endParaRPr sz="1500"/>
          </a:p>
          <a:p>
            <a:pPr indent="-323850" lvl="0" marL="457200" rtl="0" algn="l">
              <a:lnSpc>
                <a:spcPct val="115000"/>
              </a:lnSpc>
              <a:spcBef>
                <a:spcPts val="0"/>
              </a:spcBef>
              <a:spcAft>
                <a:spcPts val="0"/>
              </a:spcAft>
              <a:buSzPts val="1500"/>
              <a:buChar char="●"/>
            </a:pPr>
            <a:r>
              <a:rPr b="1" lang="en-GB" sz="1500"/>
              <a:t>Privacy Expectations: </a:t>
            </a:r>
            <a:r>
              <a:rPr lang="en-GB" sz="1500"/>
              <a:t>All employees must assume that their activity is monitored when using company-provided IT assets. If personal use is noticed you may need to remind your teams.</a:t>
            </a:r>
            <a:br>
              <a:rPr lang="en-GB" sz="1500"/>
            </a:br>
            <a:endParaRPr sz="1500"/>
          </a:p>
          <a:p>
            <a:pPr indent="-323850" lvl="0" marL="457200" rtl="0" algn="l">
              <a:lnSpc>
                <a:spcPct val="115000"/>
              </a:lnSpc>
              <a:spcBef>
                <a:spcPts val="0"/>
              </a:spcBef>
              <a:spcAft>
                <a:spcPts val="0"/>
              </a:spcAft>
              <a:buSzPts val="1500"/>
              <a:buChar char="●"/>
            </a:pPr>
            <a:r>
              <a:rPr b="1" lang="en-GB" sz="1500"/>
              <a:t>Ongoing Improvements: </a:t>
            </a:r>
            <a:r>
              <a:rPr lang="en-GB" sz="1500"/>
              <a:t>You can expect to be engaged to help assess data, identify obstacles, and brainstorm solutions.</a:t>
            </a:r>
            <a:endParaRPr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15" name="Shape 215"/>
        <p:cNvGrpSpPr/>
        <p:nvPr/>
      </p:nvGrpSpPr>
      <p:grpSpPr>
        <a:xfrm>
          <a:off x="0" y="0"/>
          <a:ext cx="0" cy="0"/>
          <a:chOff x="0" y="0"/>
          <a:chExt cx="0" cy="0"/>
        </a:xfrm>
      </p:grpSpPr>
      <p:sp>
        <p:nvSpPr>
          <p:cNvPr id="216" name="Google Shape;216;p26"/>
          <p:cNvSpPr txBox="1"/>
          <p:nvPr>
            <p:ph idx="4294967295" type="ctrTitle"/>
          </p:nvPr>
        </p:nvSpPr>
        <p:spPr>
          <a:xfrm>
            <a:off x="179075" y="2048400"/>
            <a:ext cx="1997700" cy="1354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Common concerns you may need to address</a:t>
            </a:r>
            <a:endParaRPr b="1" sz="1900">
              <a:solidFill>
                <a:srgbClr val="FFFFFF"/>
              </a:solidFill>
              <a:latin typeface="Montserrat"/>
              <a:ea typeface="Montserrat"/>
              <a:cs typeface="Montserrat"/>
              <a:sym typeface="Montserrat"/>
            </a:endParaRPr>
          </a:p>
        </p:txBody>
      </p:sp>
      <p:sp>
        <p:nvSpPr>
          <p:cNvPr id="217" name="Google Shape;217;p26"/>
          <p:cNvSpPr txBox="1"/>
          <p:nvPr/>
        </p:nvSpPr>
        <p:spPr>
          <a:xfrm>
            <a:off x="2706325" y="380250"/>
            <a:ext cx="6219300" cy="413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GB" sz="1500">
                <a:solidFill>
                  <a:srgbClr val="434343"/>
                </a:solidFill>
              </a:rPr>
              <a:t>Misconceptions About Employee Monitoring</a:t>
            </a:r>
            <a:br>
              <a:rPr lang="en-GB" sz="1500">
                <a:solidFill>
                  <a:srgbClr val="434343"/>
                </a:solidFill>
              </a:rPr>
            </a:br>
            <a:endParaRPr b="1" sz="1500"/>
          </a:p>
          <a:p>
            <a:pPr indent="-323850" lvl="0" marL="457200" rtl="0" algn="l">
              <a:lnSpc>
                <a:spcPct val="115000"/>
              </a:lnSpc>
              <a:spcBef>
                <a:spcPts val="0"/>
              </a:spcBef>
              <a:spcAft>
                <a:spcPts val="0"/>
              </a:spcAft>
              <a:buSzPts val="1500"/>
              <a:buChar char="●"/>
            </a:pPr>
            <a:r>
              <a:rPr b="1" i="1" lang="en-GB" sz="1500"/>
              <a:t>“You’re only monitoring me because you don’t trust me!”</a:t>
            </a:r>
            <a:br>
              <a:rPr lang="en-GB" sz="1500"/>
            </a:br>
            <a:r>
              <a:rPr lang="en-GB" sz="1500"/>
              <a:t>We trust everyone to work professionally and in the best interests of the company. The data will only be used to inform management processes, not as a micromanagement and punitive tool. </a:t>
            </a:r>
            <a:br>
              <a:rPr lang="en-GB" sz="1500"/>
            </a:br>
            <a:endParaRPr sz="1500"/>
          </a:p>
          <a:p>
            <a:pPr indent="-323850" lvl="0" marL="457200" rtl="0" algn="l">
              <a:lnSpc>
                <a:spcPct val="115000"/>
              </a:lnSpc>
              <a:spcBef>
                <a:spcPts val="0"/>
              </a:spcBef>
              <a:spcAft>
                <a:spcPts val="0"/>
              </a:spcAft>
              <a:buSzPts val="1500"/>
              <a:buChar char="●"/>
            </a:pPr>
            <a:r>
              <a:rPr b="1" i="1" lang="en-GB" sz="1500"/>
              <a:t>“This software is being used to spy on our every move”</a:t>
            </a:r>
            <a:br>
              <a:rPr i="1" lang="en-GB" sz="1500"/>
            </a:br>
            <a:r>
              <a:rPr lang="en-GB" sz="1500"/>
              <a:t>While employees should assume that all activity on company-owned IT assets may be monitored, </a:t>
            </a:r>
            <a:r>
              <a:rPr b="1" lang="en-GB" sz="1500">
                <a:highlight>
                  <a:srgbClr val="C9DAF8"/>
                </a:highlight>
              </a:rPr>
              <a:t>[COMPANY]</a:t>
            </a:r>
            <a:r>
              <a:rPr lang="en-GB" sz="1500"/>
              <a:t> has no interest in investigating individual employees unless there are legitimate concerns, such as a suspicion of misconduct.</a:t>
            </a:r>
            <a:br>
              <a:rPr lang="en-GB" sz="1500"/>
            </a:br>
            <a:br>
              <a:rPr lang="en-GB" sz="1500"/>
            </a:br>
            <a:r>
              <a:rPr lang="en-GB" sz="1500"/>
              <a:t>In addition, to protect employee privacy, </a:t>
            </a:r>
            <a:r>
              <a:rPr b="1" lang="en-GB" sz="1500"/>
              <a:t>personal devices will not be directly monitored</a:t>
            </a:r>
            <a:r>
              <a:rPr lang="en-GB" sz="1500"/>
              <a:t>. </a:t>
            </a:r>
            <a:endParaRPr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21" name="Shape 221"/>
        <p:cNvGrpSpPr/>
        <p:nvPr/>
      </p:nvGrpSpPr>
      <p:grpSpPr>
        <a:xfrm>
          <a:off x="0" y="0"/>
          <a:ext cx="0" cy="0"/>
          <a:chOff x="0" y="0"/>
          <a:chExt cx="0" cy="0"/>
        </a:xfrm>
      </p:grpSpPr>
      <p:sp>
        <p:nvSpPr>
          <p:cNvPr id="222" name="Google Shape;222;p27"/>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does this mean for employees?</a:t>
            </a:r>
            <a:endParaRPr b="1" sz="1900">
              <a:solidFill>
                <a:srgbClr val="FFFFFF"/>
              </a:solidFill>
              <a:latin typeface="Montserrat"/>
              <a:ea typeface="Montserrat"/>
              <a:cs typeface="Montserrat"/>
              <a:sym typeface="Montserrat"/>
            </a:endParaRPr>
          </a:p>
        </p:txBody>
      </p:sp>
      <p:sp>
        <p:nvSpPr>
          <p:cNvPr id="223" name="Google Shape;223;p27"/>
          <p:cNvSpPr txBox="1"/>
          <p:nvPr/>
        </p:nvSpPr>
        <p:spPr>
          <a:xfrm>
            <a:off x="2706325" y="1010700"/>
            <a:ext cx="6219300" cy="312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500">
                <a:solidFill>
                  <a:srgbClr val="434343"/>
                </a:solidFill>
              </a:rPr>
              <a:t>Employee Trust &amp; Morale</a:t>
            </a:r>
            <a:endParaRPr sz="1500">
              <a:solidFill>
                <a:srgbClr val="434343"/>
              </a:solidFill>
            </a:endParaRPr>
          </a:p>
          <a:p>
            <a:pPr indent="0" lvl="0" marL="0" rtl="0" algn="l">
              <a:lnSpc>
                <a:spcPct val="115000"/>
              </a:lnSpc>
              <a:spcBef>
                <a:spcPts val="400"/>
              </a:spcBef>
              <a:spcAft>
                <a:spcPts val="0"/>
              </a:spcAft>
              <a:buNone/>
            </a:pPr>
            <a:r>
              <a:rPr b="1" lang="en-GB" sz="1500"/>
              <a:t>We recognize that computer activity data is not a standalone productivity metric. </a:t>
            </a:r>
            <a:r>
              <a:rPr lang="en-GB" sz="1500"/>
              <a:t>We also trust our employees to perform at their best and manage their time effectively. </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lang="en-GB" sz="1500"/>
              <a:t>The monitoring software will </a:t>
            </a:r>
            <a:r>
              <a:rPr b="1" lang="en-GB" sz="1500"/>
              <a:t>not </a:t>
            </a:r>
            <a:r>
              <a:rPr lang="en-GB" sz="1500"/>
              <a:t>be used to micromanage employees, spy on their every move, or intentionally collect personal information for nefarious purposes. </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b="1" lang="en-GB" sz="1500"/>
              <a:t>If you have any questions or concerns about how the computer activity data should be used, please do not hesitate to reach out.</a:t>
            </a:r>
            <a:endParaRPr b="1" sz="1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27" name="Shape 227"/>
        <p:cNvGrpSpPr/>
        <p:nvPr/>
      </p:nvGrpSpPr>
      <p:grpSpPr>
        <a:xfrm>
          <a:off x="0" y="0"/>
          <a:ext cx="0" cy="0"/>
          <a:chOff x="0" y="0"/>
          <a:chExt cx="0" cy="0"/>
        </a:xfrm>
      </p:grpSpPr>
      <p:sp>
        <p:nvSpPr>
          <p:cNvPr id="228" name="Google Shape;228;p28"/>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does this mean for employees?</a:t>
            </a:r>
            <a:endParaRPr b="1" sz="1900">
              <a:solidFill>
                <a:srgbClr val="FFFFFF"/>
              </a:solidFill>
              <a:latin typeface="Montserrat"/>
              <a:ea typeface="Montserrat"/>
              <a:cs typeface="Montserrat"/>
              <a:sym typeface="Montserrat"/>
            </a:endParaRPr>
          </a:p>
        </p:txBody>
      </p:sp>
      <p:sp>
        <p:nvSpPr>
          <p:cNvPr id="229" name="Google Shape;229;p28"/>
          <p:cNvSpPr txBox="1"/>
          <p:nvPr/>
        </p:nvSpPr>
        <p:spPr>
          <a:xfrm>
            <a:off x="2706325" y="865200"/>
            <a:ext cx="6219300" cy="341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0"/>
              </a:spcAft>
              <a:buNone/>
            </a:pPr>
            <a:r>
              <a:rPr lang="en-GB" sz="1500"/>
              <a:t>What This Means For You &amp; Your Team</a:t>
            </a:r>
            <a:endParaRPr sz="1500"/>
          </a:p>
          <a:p>
            <a:pPr indent="-323850" lvl="0" marL="457200" rtl="0" algn="l">
              <a:lnSpc>
                <a:spcPct val="115000"/>
              </a:lnSpc>
              <a:spcBef>
                <a:spcPts val="600"/>
              </a:spcBef>
              <a:spcAft>
                <a:spcPts val="0"/>
              </a:spcAft>
              <a:buSzPts val="1500"/>
              <a:buChar char="●"/>
            </a:pPr>
            <a:r>
              <a:rPr lang="en-GB" sz="1500"/>
              <a:t>Continue to work as you normally would; this will provide the most accurate data</a:t>
            </a:r>
            <a:br>
              <a:rPr lang="en-GB" sz="1500"/>
            </a:br>
            <a:endParaRPr sz="1500"/>
          </a:p>
          <a:p>
            <a:pPr indent="-323850" lvl="0" marL="457200" rtl="0" algn="l">
              <a:lnSpc>
                <a:spcPct val="115000"/>
              </a:lnSpc>
              <a:spcBef>
                <a:spcPts val="0"/>
              </a:spcBef>
              <a:spcAft>
                <a:spcPts val="0"/>
              </a:spcAft>
              <a:buSzPts val="1500"/>
              <a:buChar char="●"/>
            </a:pPr>
            <a:r>
              <a:rPr lang="en-GB" sz="1500"/>
              <a:t>Continue to limit personal use of work computers to avoid disclosing personal information</a:t>
            </a:r>
            <a:br>
              <a:rPr lang="en-GB" sz="1500"/>
            </a:br>
            <a:endParaRPr sz="1500"/>
          </a:p>
          <a:p>
            <a:pPr indent="-323850" lvl="0" marL="457200" rtl="0" algn="l">
              <a:lnSpc>
                <a:spcPct val="115000"/>
              </a:lnSpc>
              <a:spcBef>
                <a:spcPts val="0"/>
              </a:spcBef>
              <a:spcAft>
                <a:spcPts val="0"/>
              </a:spcAft>
              <a:buSzPts val="1500"/>
              <a:buChar char="●"/>
            </a:pPr>
            <a:r>
              <a:rPr lang="en-GB" sz="1500"/>
              <a:t>Assume that any activity on company-owned IT assets</a:t>
            </a:r>
            <a:br>
              <a:rPr lang="en-GB" sz="1500"/>
            </a:br>
            <a:r>
              <a:rPr lang="en-GB" sz="1500"/>
              <a:t>Is being monitored</a:t>
            </a:r>
            <a:br>
              <a:rPr lang="en-GB" sz="1500"/>
            </a:br>
            <a:endParaRPr sz="1500"/>
          </a:p>
          <a:p>
            <a:pPr indent="-323850" lvl="0" marL="457200" rtl="0" algn="l">
              <a:lnSpc>
                <a:spcPct val="115000"/>
              </a:lnSpc>
              <a:spcBef>
                <a:spcPts val="0"/>
              </a:spcBef>
              <a:spcAft>
                <a:spcPts val="0"/>
              </a:spcAft>
              <a:buSzPts val="1500"/>
              <a:buChar char="●"/>
            </a:pPr>
            <a:r>
              <a:rPr lang="en-GB" sz="1500"/>
              <a:t>All employees will be provided with a workplace monitoring policy with further details</a:t>
            </a:r>
            <a:endParaRPr sz="1500">
              <a:solidFill>
                <a:srgbClr val="434343"/>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