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Montserrat SemiBold"/>
      <p:regular r:id="rId26"/>
      <p:bold r:id="rId27"/>
      <p:italic r:id="rId28"/>
      <p:boldItalic r:id="rId29"/>
    </p:embeddedFont>
    <p:embeddedFont>
      <p:font typeface="Nunito"/>
      <p:regular r:id="rId30"/>
      <p:bold r:id="rId31"/>
      <p:italic r:id="rId32"/>
      <p:boldItalic r:id="rId33"/>
    </p:embeddedFont>
    <p:embeddedFont>
      <p:font typeface="Montserrat"/>
      <p:regular r:id="rId34"/>
      <p:bold r:id="rId35"/>
      <p:italic r:id="rId36"/>
      <p:boldItalic r:id="rId37"/>
    </p:embeddedFont>
    <p:embeddedFont>
      <p:font typeface="Montserrat Medium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567">
          <p15:clr>
            <a:srgbClr val="9AA0A6"/>
          </p15:clr>
        </p15:guide>
        <p15:guide id="4" orient="horz" pos="170">
          <p15:clr>
            <a:srgbClr val="9AA0A6"/>
          </p15:clr>
        </p15:guide>
        <p15:guide id="5" orient="horz" pos="3070">
          <p15:clr>
            <a:srgbClr val="9AA0A6"/>
          </p15:clr>
        </p15:guide>
        <p15:guide id="6">
          <p15:clr>
            <a:srgbClr val="9AA0A6"/>
          </p15:clr>
        </p15:guide>
        <p15:guide id="7" pos="5760">
          <p15:clr>
            <a:srgbClr val="9AA0A6"/>
          </p15:clr>
        </p15:guide>
        <p15:guide id="8" orient="horz">
          <p15:clr>
            <a:srgbClr val="9AA0A6"/>
          </p15:clr>
        </p15:guide>
        <p15:guide id="9" orient="horz" pos="3240">
          <p15:clr>
            <a:srgbClr val="9AA0A6"/>
          </p15:clr>
        </p15:guide>
        <p15:guide id="10" pos="172">
          <p15:clr>
            <a:srgbClr val="9AA0A6"/>
          </p15:clr>
        </p15:guide>
        <p15:guide id="11" pos="1526">
          <p15:clr>
            <a:srgbClr val="9AA0A6"/>
          </p15:clr>
        </p15:guide>
        <p15:guide id="12" pos="5588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  <p:guide pos="567"/>
        <p:guide pos="170" orient="horz"/>
        <p:guide pos="3070" orient="horz"/>
        <p:guide/>
        <p:guide pos="5760"/>
        <p:guide orient="horz"/>
        <p:guide pos="3240" orient="horz"/>
        <p:guide pos="172"/>
        <p:guide pos="1526"/>
        <p:guide pos="558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Medium-italic.fntdata"/><Relationship Id="rId20" Type="http://schemas.openxmlformats.org/officeDocument/2006/relationships/slide" Target="slides/slide15.xml"/><Relationship Id="rId41" Type="http://schemas.openxmlformats.org/officeDocument/2006/relationships/font" Target="fonts/MontserratMedium-bold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ontserratSemiBold-regular.fntdata"/><Relationship Id="rId25" Type="http://schemas.openxmlformats.org/officeDocument/2006/relationships/slide" Target="slides/slide20.xml"/><Relationship Id="rId28" Type="http://schemas.openxmlformats.org/officeDocument/2006/relationships/font" Target="fonts/MontserratSemiBold-italic.fntdata"/><Relationship Id="rId27" Type="http://schemas.openxmlformats.org/officeDocument/2006/relationships/font" Target="fonts/MontserratSemiBo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ontserratSemiBold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Nunito-bold.fntdata"/><Relationship Id="rId30" Type="http://schemas.openxmlformats.org/officeDocument/2006/relationships/font" Target="fonts/Nunito-regular.fntdata"/><Relationship Id="rId11" Type="http://schemas.openxmlformats.org/officeDocument/2006/relationships/slide" Target="slides/slide6.xml"/><Relationship Id="rId33" Type="http://schemas.openxmlformats.org/officeDocument/2006/relationships/font" Target="fonts/Nunito-boldItalic.fntdata"/><Relationship Id="rId10" Type="http://schemas.openxmlformats.org/officeDocument/2006/relationships/slide" Target="slides/slide5.xml"/><Relationship Id="rId32" Type="http://schemas.openxmlformats.org/officeDocument/2006/relationships/font" Target="fonts/Nunito-italic.fntdata"/><Relationship Id="rId13" Type="http://schemas.openxmlformats.org/officeDocument/2006/relationships/slide" Target="slides/slide8.xml"/><Relationship Id="rId35" Type="http://schemas.openxmlformats.org/officeDocument/2006/relationships/font" Target="fonts/Montserrat-bold.fntdata"/><Relationship Id="rId12" Type="http://schemas.openxmlformats.org/officeDocument/2006/relationships/slide" Target="slides/slide7.xml"/><Relationship Id="rId34" Type="http://schemas.openxmlformats.org/officeDocument/2006/relationships/font" Target="fonts/Montserrat-regular.fntdata"/><Relationship Id="rId15" Type="http://schemas.openxmlformats.org/officeDocument/2006/relationships/slide" Target="slides/slide10.xml"/><Relationship Id="rId37" Type="http://schemas.openxmlformats.org/officeDocument/2006/relationships/font" Target="fonts/Montserrat-boldItalic.fntdata"/><Relationship Id="rId14" Type="http://schemas.openxmlformats.org/officeDocument/2006/relationships/slide" Target="slides/slide9.xml"/><Relationship Id="rId36" Type="http://schemas.openxmlformats.org/officeDocument/2006/relationships/font" Target="fonts/Montserrat-italic.fntdata"/><Relationship Id="rId17" Type="http://schemas.openxmlformats.org/officeDocument/2006/relationships/slide" Target="slides/slide12.xml"/><Relationship Id="rId39" Type="http://schemas.openxmlformats.org/officeDocument/2006/relationships/font" Target="fonts/MontserratMedium-bold.fntdata"/><Relationship Id="rId16" Type="http://schemas.openxmlformats.org/officeDocument/2006/relationships/slide" Target="slides/slide11.xml"/><Relationship Id="rId38" Type="http://schemas.openxmlformats.org/officeDocument/2006/relationships/font" Target="fonts/MontserratMedium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d419683779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d419683779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d419683779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d419683779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d419683779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d419683779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d419683779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d419683779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d419683779_0_3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d419683779_0_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20e102210e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120e102210e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d419683779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d419683779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d419683779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d419683779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d419683779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d419683779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120e4ee1f6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120e4ee1f6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d3484642c0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d3484642c0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d724cc20c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d724cc20c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372929a02_1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372929a02_1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d372929a02_1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d372929a02_1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d372929a02_1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d372929a02_1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d36f3a246c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d36f3a246c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d372929a02_1_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d372929a02_1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120e102210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120e102210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f3968c2bbc_1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f3968c2bbc_1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hyperlink" Target="http://currentware.com/browsereporter" TargetMode="Externa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4.jpg"/><Relationship Id="rId5" Type="http://schemas.openxmlformats.org/officeDocument/2006/relationships/hyperlink" Target="http://currentware.com/browsecontrol" TargetMode="Externa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9.png"/><Relationship Id="rId4" Type="http://schemas.openxmlformats.org/officeDocument/2006/relationships/image" Target="../media/image8.jpg"/><Relationship Id="rId5" Type="http://schemas.openxmlformats.org/officeDocument/2006/relationships/hyperlink" Target="http://currentware.com/accesspatrol" TargetMode="Externa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8.png"/><Relationship Id="rId4" Type="http://schemas.openxmlformats.org/officeDocument/2006/relationships/image" Target="../media/image17.jpg"/><Relationship Id="rId5" Type="http://schemas.openxmlformats.org/officeDocument/2006/relationships/hyperlink" Target="http://currentware.com/enpowermanager" TargetMode="Externa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oC">
  <p:cSld name="CAPTION_ONLY_1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6" name="Google Shape;46;p11"/>
          <p:cNvSpPr/>
          <p:nvPr/>
        </p:nvSpPr>
        <p:spPr>
          <a:xfrm>
            <a:off x="2431401" y="3"/>
            <a:ext cx="6811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" name="Google Shape;49;p1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0" name="Google Shape;5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R Page - Option 1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/>
          <p:nvPr>
            <p:ph idx="12" type="sldNum"/>
          </p:nvPr>
        </p:nvSpPr>
        <p:spPr>
          <a:xfrm>
            <a:off x="8624858" y="48156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53" name="Google Shape;53;p13"/>
          <p:cNvGrpSpPr/>
          <p:nvPr/>
        </p:nvGrpSpPr>
        <p:grpSpPr>
          <a:xfrm>
            <a:off x="25" y="-5637"/>
            <a:ext cx="9380596" cy="5238136"/>
            <a:chOff x="251874" y="863020"/>
            <a:chExt cx="8591076" cy="3638100"/>
          </a:xfrm>
        </p:grpSpPr>
        <p:sp>
          <p:nvSpPr>
            <p:cNvPr id="54" name="Google Shape;54;p13"/>
            <p:cNvSpPr/>
            <p:nvPr/>
          </p:nvSpPr>
          <p:spPr>
            <a:xfrm>
              <a:off x="254851" y="863033"/>
              <a:ext cx="8588100" cy="3572400"/>
            </a:xfrm>
            <a:prstGeom prst="round1Rect">
              <a:avLst>
                <a:gd fmla="val 16667" name="adj"/>
              </a:avLst>
            </a:prstGeom>
            <a:solidFill>
              <a:srgbClr val="D9EA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13"/>
            <p:cNvSpPr/>
            <p:nvPr/>
          </p:nvSpPr>
          <p:spPr>
            <a:xfrm>
              <a:off x="251874" y="863020"/>
              <a:ext cx="8588100" cy="363810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rgbClr val="737373">
                    <a:alpha val="12549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56" name="Google Shape;56;p13"/>
          <p:cNvPicPr preferRelativeResize="0"/>
          <p:nvPr/>
        </p:nvPicPr>
        <p:blipFill rotWithShape="1">
          <a:blip r:embed="rId2">
            <a:alphaModFix/>
          </a:blip>
          <a:srcRect b="0" l="5820" r="5322" t="0"/>
          <a:stretch/>
        </p:blipFill>
        <p:spPr>
          <a:xfrm>
            <a:off x="940620" y="54314"/>
            <a:ext cx="8526649" cy="91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879" y="166821"/>
            <a:ext cx="1064451" cy="80009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58" name="Google Shape;58;p13"/>
          <p:cNvPicPr preferRelativeResize="0"/>
          <p:nvPr/>
        </p:nvPicPr>
        <p:blipFill rotWithShape="1">
          <a:blip r:embed="rId4">
            <a:alphaModFix/>
          </a:blip>
          <a:srcRect b="0" l="24742" r="7" t="0"/>
          <a:stretch/>
        </p:blipFill>
        <p:spPr>
          <a:xfrm>
            <a:off x="1337405" y="252923"/>
            <a:ext cx="3110449" cy="705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rowseReporter">
  <p:cSld name="CUSTOM_1">
    <p:bg>
      <p:bgPr>
        <a:solidFill>
          <a:srgbClr val="FFFFFF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/>
          <p:nvPr/>
        </p:nvSpPr>
        <p:spPr>
          <a:xfrm>
            <a:off x="-100" y="0"/>
            <a:ext cx="9144000" cy="51435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   </a:t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491801" y="200649"/>
            <a:ext cx="921551" cy="6926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 b="0" l="24742" r="7" t="0"/>
          <a:stretch/>
        </p:blipFill>
        <p:spPr>
          <a:xfrm>
            <a:off x="2487871" y="275192"/>
            <a:ext cx="2692878" cy="610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4">
            <a:alphaModFix/>
          </a:blip>
          <a:srcRect b="-851" l="1" r="90208" t="7253"/>
          <a:stretch/>
        </p:blipFill>
        <p:spPr>
          <a:xfrm>
            <a:off x="-19050" y="-9525"/>
            <a:ext cx="1009776" cy="5229726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/>
          <p:nvPr/>
        </p:nvSpPr>
        <p:spPr>
          <a:xfrm>
            <a:off x="-140274" y="3258202"/>
            <a:ext cx="1131000" cy="1962000"/>
          </a:xfrm>
          <a:prstGeom prst="rect">
            <a:avLst/>
          </a:prstGeom>
          <a:solidFill>
            <a:srgbClr val="25394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4">
            <a:hlinkClick r:id="rId5"/>
          </p:cNvPr>
          <p:cNvSpPr/>
          <p:nvPr/>
        </p:nvSpPr>
        <p:spPr>
          <a:xfrm>
            <a:off x="1352550" y="38100"/>
            <a:ext cx="3972000" cy="100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rowseControl">
  <p:cSld name="CUSTOM_1_1">
    <p:bg>
      <p:bgPr>
        <a:solidFill>
          <a:srgbClr val="FFFFFF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/>
          <p:nvPr/>
        </p:nvSpPr>
        <p:spPr>
          <a:xfrm>
            <a:off x="-9525" y="0"/>
            <a:ext cx="9153600" cy="51435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   </a:t>
            </a:r>
            <a:endParaRPr/>
          </a:p>
        </p:txBody>
      </p:sp>
      <p:pic>
        <p:nvPicPr>
          <p:cNvPr id="68" name="Google Shape;68;p15"/>
          <p:cNvPicPr preferRelativeResize="0"/>
          <p:nvPr/>
        </p:nvPicPr>
        <p:blipFill rotWithShape="1">
          <a:blip r:embed="rId2">
            <a:alphaModFix/>
          </a:blip>
          <a:srcRect b="0" l="-9631" r="805" t="0"/>
          <a:stretch/>
        </p:blipFill>
        <p:spPr>
          <a:xfrm>
            <a:off x="1394050" y="200650"/>
            <a:ext cx="1019300" cy="6926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69" name="Google Shape;69;p15"/>
          <p:cNvPicPr preferRelativeResize="0"/>
          <p:nvPr/>
        </p:nvPicPr>
        <p:blipFill rotWithShape="1">
          <a:blip r:embed="rId3">
            <a:alphaModFix/>
          </a:blip>
          <a:srcRect b="0" l="28691" r="-18241" t="0"/>
          <a:stretch/>
        </p:blipFill>
        <p:spPr>
          <a:xfrm>
            <a:off x="2487876" y="192976"/>
            <a:ext cx="3055595" cy="69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5"/>
          <p:cNvPicPr preferRelativeResize="0"/>
          <p:nvPr/>
        </p:nvPicPr>
        <p:blipFill rotWithShape="1">
          <a:blip r:embed="rId4">
            <a:alphaModFix/>
          </a:blip>
          <a:srcRect b="-1461" l="0" r="90127" t="7192"/>
          <a:stretch/>
        </p:blipFill>
        <p:spPr>
          <a:xfrm>
            <a:off x="-19050" y="-9525"/>
            <a:ext cx="1019299" cy="52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5"/>
          <p:cNvSpPr/>
          <p:nvPr/>
        </p:nvSpPr>
        <p:spPr>
          <a:xfrm>
            <a:off x="-140274" y="3258202"/>
            <a:ext cx="1131000" cy="1962000"/>
          </a:xfrm>
          <a:prstGeom prst="rect">
            <a:avLst/>
          </a:prstGeom>
          <a:solidFill>
            <a:srgbClr val="25394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>
            <a:hlinkClick r:id="rId5"/>
          </p:cNvPr>
          <p:cNvSpPr/>
          <p:nvPr/>
        </p:nvSpPr>
        <p:spPr>
          <a:xfrm>
            <a:off x="1352550" y="38100"/>
            <a:ext cx="3762300" cy="100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P">
  <p:cSld name="CUSTOM_1_1_1">
    <p:bg>
      <p:bgPr>
        <a:solidFill>
          <a:srgbClr val="FFFFFF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/>
          <p:nvPr/>
        </p:nvSpPr>
        <p:spPr>
          <a:xfrm>
            <a:off x="-9525" y="0"/>
            <a:ext cx="9153600" cy="51435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   </a:t>
            </a:r>
            <a:endParaRPr/>
          </a:p>
        </p:txBody>
      </p:sp>
      <p:pic>
        <p:nvPicPr>
          <p:cNvPr id="75" name="Google Shape;75;p16"/>
          <p:cNvPicPr preferRelativeResize="0"/>
          <p:nvPr/>
        </p:nvPicPr>
        <p:blipFill rotWithShape="1">
          <a:blip r:embed="rId2">
            <a:alphaModFix/>
          </a:blip>
          <a:srcRect b="0" l="-810" r="810" t="0"/>
          <a:stretch/>
        </p:blipFill>
        <p:spPr>
          <a:xfrm>
            <a:off x="1476700" y="200650"/>
            <a:ext cx="936650" cy="6926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76" name="Google Shape;76;p16"/>
          <p:cNvPicPr preferRelativeResize="0"/>
          <p:nvPr/>
        </p:nvPicPr>
        <p:blipFill rotWithShape="1">
          <a:blip r:embed="rId3">
            <a:alphaModFix/>
          </a:blip>
          <a:srcRect b="0" l="28471" r="-20198" t="0"/>
          <a:stretch/>
        </p:blipFill>
        <p:spPr>
          <a:xfrm>
            <a:off x="2487871" y="246617"/>
            <a:ext cx="2692880" cy="610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6"/>
          <p:cNvPicPr preferRelativeResize="0"/>
          <p:nvPr/>
        </p:nvPicPr>
        <p:blipFill rotWithShape="1">
          <a:blip r:embed="rId4">
            <a:alphaModFix/>
          </a:blip>
          <a:srcRect b="-1101" l="0" r="90099" t="6992"/>
          <a:stretch/>
        </p:blipFill>
        <p:spPr>
          <a:xfrm>
            <a:off x="-19050" y="-9525"/>
            <a:ext cx="1019299" cy="524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6"/>
          <p:cNvSpPr/>
          <p:nvPr/>
        </p:nvSpPr>
        <p:spPr>
          <a:xfrm>
            <a:off x="-140274" y="3258202"/>
            <a:ext cx="1131000" cy="1962000"/>
          </a:xfrm>
          <a:prstGeom prst="rect">
            <a:avLst/>
          </a:prstGeom>
          <a:solidFill>
            <a:srgbClr val="25394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6">
            <a:hlinkClick r:id="rId5"/>
          </p:cNvPr>
          <p:cNvSpPr/>
          <p:nvPr/>
        </p:nvSpPr>
        <p:spPr>
          <a:xfrm>
            <a:off x="1352550" y="38100"/>
            <a:ext cx="3352800" cy="100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">
  <p:cSld name="CUSTOM_1_1_1_1">
    <p:bg>
      <p:bgPr>
        <a:solidFill>
          <a:srgbClr val="FFFFFF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/>
          <p:nvPr/>
        </p:nvSpPr>
        <p:spPr>
          <a:xfrm>
            <a:off x="-9525" y="0"/>
            <a:ext cx="9153600" cy="51435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   </a:t>
            </a:r>
            <a:endParaRPr/>
          </a:p>
        </p:txBody>
      </p:sp>
      <p:pic>
        <p:nvPicPr>
          <p:cNvPr id="82" name="Google Shape;82;p17"/>
          <p:cNvPicPr preferRelativeResize="0"/>
          <p:nvPr/>
        </p:nvPicPr>
        <p:blipFill rotWithShape="1">
          <a:blip r:embed="rId2">
            <a:alphaModFix/>
          </a:blip>
          <a:srcRect b="0" l="-8449" r="946" t="0"/>
          <a:stretch/>
        </p:blipFill>
        <p:spPr>
          <a:xfrm>
            <a:off x="1403575" y="200650"/>
            <a:ext cx="1009775" cy="6926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83" name="Google Shape;83;p17"/>
          <p:cNvPicPr preferRelativeResize="0"/>
          <p:nvPr/>
        </p:nvPicPr>
        <p:blipFill rotWithShape="1">
          <a:blip r:embed="rId3">
            <a:alphaModFix/>
          </a:blip>
          <a:srcRect b="0" l="25224" r="-2744" t="0"/>
          <a:stretch/>
        </p:blipFill>
        <p:spPr>
          <a:xfrm>
            <a:off x="2487871" y="275192"/>
            <a:ext cx="2692880" cy="610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/>
          <p:cNvPicPr preferRelativeResize="0"/>
          <p:nvPr/>
        </p:nvPicPr>
        <p:blipFill rotWithShape="1">
          <a:blip r:embed="rId4">
            <a:alphaModFix/>
          </a:blip>
          <a:srcRect b="-1606" l="0" r="90245" t="7115"/>
          <a:stretch/>
        </p:blipFill>
        <p:spPr>
          <a:xfrm>
            <a:off x="-19050" y="-9525"/>
            <a:ext cx="1009776" cy="5293624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/>
          <p:nvPr/>
        </p:nvSpPr>
        <p:spPr>
          <a:xfrm>
            <a:off x="-140274" y="3258202"/>
            <a:ext cx="1131000" cy="1962000"/>
          </a:xfrm>
          <a:prstGeom prst="rect">
            <a:avLst/>
          </a:prstGeom>
          <a:solidFill>
            <a:srgbClr val="25394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7">
            <a:hlinkClick r:id="rId5"/>
          </p:cNvPr>
          <p:cNvSpPr/>
          <p:nvPr/>
        </p:nvSpPr>
        <p:spPr>
          <a:xfrm>
            <a:off x="1352550" y="38100"/>
            <a:ext cx="3828300" cy="100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C Page">
  <p:cSld name="BLANK_1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18"/>
          <p:cNvGrpSpPr/>
          <p:nvPr/>
        </p:nvGrpSpPr>
        <p:grpSpPr>
          <a:xfrm>
            <a:off x="0" y="-8397"/>
            <a:ext cx="9144000" cy="5143518"/>
            <a:chOff x="0" y="14425"/>
            <a:chExt cx="9144000" cy="5143518"/>
          </a:xfrm>
        </p:grpSpPr>
        <p:sp>
          <p:nvSpPr>
            <p:cNvPr id="89" name="Google Shape;89;p18"/>
            <p:cNvSpPr/>
            <p:nvPr/>
          </p:nvSpPr>
          <p:spPr>
            <a:xfrm>
              <a:off x="0" y="14743"/>
              <a:ext cx="9144000" cy="5143200"/>
            </a:xfrm>
            <a:prstGeom prst="round1Rect">
              <a:avLst>
                <a:gd fmla="val 16667" name="adj"/>
              </a:avLst>
            </a:prstGeom>
            <a:solidFill>
              <a:srgbClr val="F4CC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18"/>
            <p:cNvSpPr/>
            <p:nvPr/>
          </p:nvSpPr>
          <p:spPr>
            <a:xfrm>
              <a:off x="0" y="14425"/>
              <a:ext cx="9144000" cy="514320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rgbClr val="737373">
                    <a:alpha val="12549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1" name="Google Shape;91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92" name="Google Shape;92;p18"/>
          <p:cNvPicPr preferRelativeResize="0"/>
          <p:nvPr/>
        </p:nvPicPr>
        <p:blipFill rotWithShape="1">
          <a:blip r:embed="rId2">
            <a:alphaModFix/>
          </a:blip>
          <a:srcRect b="0" l="5820" r="5322" t="0"/>
          <a:stretch/>
        </p:blipFill>
        <p:spPr>
          <a:xfrm>
            <a:off x="940620" y="54314"/>
            <a:ext cx="8526649" cy="91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8"/>
          <p:cNvPicPr preferRelativeResize="0"/>
          <p:nvPr/>
        </p:nvPicPr>
        <p:blipFill rotWithShape="1">
          <a:blip r:embed="rId3">
            <a:alphaModFix/>
          </a:blip>
          <a:srcRect b="0" l="-4836" r="821" t="0"/>
          <a:stretch/>
        </p:blipFill>
        <p:spPr>
          <a:xfrm>
            <a:off x="125850" y="166825"/>
            <a:ext cx="1125475" cy="800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94" name="Google Shape;94;p18"/>
          <p:cNvPicPr preferRelativeResize="0"/>
          <p:nvPr/>
        </p:nvPicPr>
        <p:blipFill rotWithShape="1">
          <a:blip r:embed="rId4">
            <a:alphaModFix/>
          </a:blip>
          <a:srcRect b="0" l="28724" r="-18266" t="0"/>
          <a:stretch/>
        </p:blipFill>
        <p:spPr>
          <a:xfrm>
            <a:off x="1337400" y="197801"/>
            <a:ext cx="3353623" cy="76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A7B17"/>
          </p15:clr>
        </p15:guide>
        <p15:guide id="2" pos="2880">
          <p15:clr>
            <a:srgbClr val="FA7B17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ain BG">
  <p:cSld name="CUSTOM">
    <p:bg>
      <p:bgPr>
        <a:solidFill>
          <a:srgbClr val="FFFF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/>
          <p:nvPr/>
        </p:nvSpPr>
        <p:spPr>
          <a:xfrm>
            <a:off x="-4775" y="0"/>
            <a:ext cx="9153600" cy="51435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   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rgbClr val="253945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rgbClr val="253945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1"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  <a:defRPr sz="1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○"/>
              <a:defRPr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■"/>
              <a:defRPr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●"/>
              <a:defRPr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○"/>
              <a:defRPr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■"/>
              <a:defRPr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●"/>
              <a:defRPr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○"/>
              <a:defRPr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"/>
              <a:buChar char="■"/>
              <a:defRPr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lt2"/>
                </a:solidFill>
              </a:defRPr>
            </a:lvl1pPr>
            <a:lvl2pPr lvl="1" rtl="0" algn="r">
              <a:buNone/>
              <a:defRPr sz="1000">
                <a:solidFill>
                  <a:schemeClr val="lt2"/>
                </a:solidFill>
              </a:defRPr>
            </a:lvl2pPr>
            <a:lvl3pPr lvl="2" rtl="0" algn="r">
              <a:buNone/>
              <a:defRPr sz="1000">
                <a:solidFill>
                  <a:schemeClr val="lt2"/>
                </a:solidFill>
              </a:defRPr>
            </a:lvl3pPr>
            <a:lvl4pPr lvl="3" rtl="0" algn="r">
              <a:buNone/>
              <a:defRPr sz="1000">
                <a:solidFill>
                  <a:schemeClr val="lt2"/>
                </a:solidFill>
              </a:defRPr>
            </a:lvl4pPr>
            <a:lvl5pPr lvl="4" rtl="0" algn="r">
              <a:buNone/>
              <a:defRPr sz="1000">
                <a:solidFill>
                  <a:schemeClr val="lt2"/>
                </a:solidFill>
              </a:defRPr>
            </a:lvl5pPr>
            <a:lvl6pPr lvl="5" rtl="0" algn="r">
              <a:buNone/>
              <a:defRPr sz="1000">
                <a:solidFill>
                  <a:schemeClr val="lt2"/>
                </a:solidFill>
              </a:defRPr>
            </a:lvl6pPr>
            <a:lvl7pPr lvl="6" rtl="0" algn="r">
              <a:buNone/>
              <a:defRPr sz="1000">
                <a:solidFill>
                  <a:schemeClr val="lt2"/>
                </a:solidFill>
              </a:defRPr>
            </a:lvl7pPr>
            <a:lvl8pPr lvl="7" rtl="0" algn="r">
              <a:buNone/>
              <a:defRPr sz="1000">
                <a:solidFill>
                  <a:schemeClr val="lt2"/>
                </a:solidFill>
              </a:defRPr>
            </a:lvl8pPr>
            <a:lvl9pPr lvl="8" rtl="0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hyperlink" Target="http://currentware.com/browsecontrol" TargetMode="External"/><Relationship Id="rId10" Type="http://schemas.openxmlformats.org/officeDocument/2006/relationships/image" Target="../media/image10.png"/><Relationship Id="rId1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jpg"/><Relationship Id="rId4" Type="http://schemas.openxmlformats.org/officeDocument/2006/relationships/image" Target="../media/image14.png"/><Relationship Id="rId9" Type="http://schemas.openxmlformats.org/officeDocument/2006/relationships/hyperlink" Target="http://currentware.com/accesspatrol" TargetMode="External"/><Relationship Id="rId5" Type="http://schemas.openxmlformats.org/officeDocument/2006/relationships/hyperlink" Target="http://currentware.com/browsereporter" TargetMode="External"/><Relationship Id="rId6" Type="http://schemas.openxmlformats.org/officeDocument/2006/relationships/image" Target="../media/image1.png"/><Relationship Id="rId7" Type="http://schemas.openxmlformats.org/officeDocument/2006/relationships/hyperlink" Target="http://currentware.com/enpowermanager" TargetMode="External"/><Relationship Id="rId8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4.png"/><Relationship Id="rId4" Type="http://schemas.openxmlformats.org/officeDocument/2006/relationships/image" Target="../media/image3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3.jpg"/><Relationship Id="rId4" Type="http://schemas.openxmlformats.org/officeDocument/2006/relationships/image" Target="../media/image3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9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4.gif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4.jpg"/><Relationship Id="rId4" Type="http://schemas.openxmlformats.org/officeDocument/2006/relationships/image" Target="../media/image41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47.png"/><Relationship Id="rId6" Type="http://schemas.openxmlformats.org/officeDocument/2006/relationships/image" Target="../media/image40.png"/><Relationship Id="rId7" Type="http://schemas.openxmlformats.org/officeDocument/2006/relationships/image" Target="../media/image15.png"/><Relationship Id="rId8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1" Type="http://schemas.openxmlformats.org/officeDocument/2006/relationships/image" Target="../media/image52.png"/><Relationship Id="rId10" Type="http://schemas.openxmlformats.org/officeDocument/2006/relationships/image" Target="../media/image42.png"/><Relationship Id="rId13" Type="http://schemas.openxmlformats.org/officeDocument/2006/relationships/hyperlink" Target="mailto:info@currentware.com" TargetMode="External"/><Relationship Id="rId12" Type="http://schemas.openxmlformats.org/officeDocument/2006/relationships/image" Target="../media/image43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://currentware.com/watch-demo/" TargetMode="External"/><Relationship Id="rId4" Type="http://schemas.openxmlformats.org/officeDocument/2006/relationships/image" Target="../media/image53.jpg"/><Relationship Id="rId9" Type="http://schemas.openxmlformats.org/officeDocument/2006/relationships/hyperlink" Target="http://currentware.com/Download" TargetMode="External"/><Relationship Id="rId15" Type="http://schemas.openxmlformats.org/officeDocument/2006/relationships/hyperlink" Target="http://currentware.com/contact/" TargetMode="External"/><Relationship Id="rId14" Type="http://schemas.openxmlformats.org/officeDocument/2006/relationships/image" Target="../media/image51.png"/><Relationship Id="rId5" Type="http://schemas.openxmlformats.org/officeDocument/2006/relationships/hyperlink" Target="http://currentware.com/Download" TargetMode="External"/><Relationship Id="rId6" Type="http://schemas.openxmlformats.org/officeDocument/2006/relationships/hyperlink" Target="http://currentware.com/download" TargetMode="External"/><Relationship Id="rId7" Type="http://schemas.openxmlformats.org/officeDocument/2006/relationships/hyperlink" Target="http://currentware.com/watch-demo/" TargetMode="External"/><Relationship Id="rId8" Type="http://schemas.openxmlformats.org/officeDocument/2006/relationships/hyperlink" Target="https://currentware.com/watch-demo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/Relationships>
</file>

<file path=ppt/slides/_rels/slide20.xml.rels><?xml version="1.0" encoding="UTF-8" standalone="yes"?><Relationships xmlns="http://schemas.openxmlformats.org/package/2006/relationships"><Relationship Id="rId11" Type="http://schemas.openxmlformats.org/officeDocument/2006/relationships/hyperlink" Target="http://currentware.com/browsecontrol" TargetMode="External"/><Relationship Id="rId10" Type="http://schemas.openxmlformats.org/officeDocument/2006/relationships/image" Target="../media/image10.png"/><Relationship Id="rId13" Type="http://schemas.openxmlformats.org/officeDocument/2006/relationships/hyperlink" Target="https://www.currentware.com/demo/" TargetMode="External"/><Relationship Id="rId1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jpg"/><Relationship Id="rId4" Type="http://schemas.openxmlformats.org/officeDocument/2006/relationships/image" Target="../media/image14.png"/><Relationship Id="rId9" Type="http://schemas.openxmlformats.org/officeDocument/2006/relationships/hyperlink" Target="http://currentware.com/accesspatrol" TargetMode="External"/><Relationship Id="rId5" Type="http://schemas.openxmlformats.org/officeDocument/2006/relationships/hyperlink" Target="http://currentware.com/browsereporter" TargetMode="External"/><Relationship Id="rId6" Type="http://schemas.openxmlformats.org/officeDocument/2006/relationships/image" Target="../media/image1.png"/><Relationship Id="rId7" Type="http://schemas.openxmlformats.org/officeDocument/2006/relationships/hyperlink" Target="http://currentware.com/enpowermanager" TargetMode="External"/><Relationship Id="rId8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12.png"/><Relationship Id="rId10" Type="http://schemas.openxmlformats.org/officeDocument/2006/relationships/hyperlink" Target="http://currentware.com/browsecontrol" TargetMode="External"/><Relationship Id="rId13" Type="http://schemas.openxmlformats.org/officeDocument/2006/relationships/hyperlink" Target="http://currentware.com/enpowermanager" TargetMode="External"/><Relationship Id="rId1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hyperlink" Target="http://currentware.com/accesspatrol" TargetMode="External"/><Relationship Id="rId9" Type="http://schemas.openxmlformats.org/officeDocument/2006/relationships/image" Target="../media/image2.png"/><Relationship Id="rId15" Type="http://schemas.openxmlformats.org/officeDocument/2006/relationships/image" Target="../media/image27.png"/><Relationship Id="rId14" Type="http://schemas.openxmlformats.org/officeDocument/2006/relationships/image" Target="../media/image11.png"/><Relationship Id="rId16" Type="http://schemas.openxmlformats.org/officeDocument/2006/relationships/image" Target="../media/image20.png"/><Relationship Id="rId5" Type="http://schemas.openxmlformats.org/officeDocument/2006/relationships/image" Target="../media/image10.png"/><Relationship Id="rId6" Type="http://schemas.openxmlformats.org/officeDocument/2006/relationships/image" Target="../media/image23.png"/><Relationship Id="rId7" Type="http://schemas.openxmlformats.org/officeDocument/2006/relationships/hyperlink" Target="http://currentware.com/browsereporter" TargetMode="External"/><Relationship Id="rId8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Relationship Id="rId4" Type="http://schemas.openxmlformats.org/officeDocument/2006/relationships/image" Target="../media/image20.png"/><Relationship Id="rId5" Type="http://schemas.openxmlformats.org/officeDocument/2006/relationships/image" Target="../media/image22.png"/><Relationship Id="rId6" Type="http://schemas.openxmlformats.org/officeDocument/2006/relationships/image" Target="../media/image26.png"/><Relationship Id="rId7" Type="http://schemas.openxmlformats.org/officeDocument/2006/relationships/image" Target="../media/image3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8.jpg"/><Relationship Id="rId4" Type="http://schemas.openxmlformats.org/officeDocument/2006/relationships/image" Target="../media/image29.jpg"/><Relationship Id="rId5" Type="http://schemas.openxmlformats.org/officeDocument/2006/relationships/hyperlink" Target="https://currentware.com/customers/boston-centerless" TargetMode="External"/><Relationship Id="rId6" Type="http://schemas.openxmlformats.org/officeDocument/2006/relationships/image" Target="../media/image31.jpg"/><Relationship Id="rId7" Type="http://schemas.openxmlformats.org/officeDocument/2006/relationships/hyperlink" Target="https://currentware.com/customers/viking-yachts" TargetMode="External"/><Relationship Id="rId8" Type="http://schemas.openxmlformats.org/officeDocument/2006/relationships/image" Target="../media/image3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5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jpg"/><Relationship Id="rId4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20"/>
          <p:cNvPicPr preferRelativeResize="0"/>
          <p:nvPr/>
        </p:nvPicPr>
        <p:blipFill rotWithShape="1">
          <a:blip r:embed="rId3">
            <a:alphaModFix/>
          </a:blip>
          <a:srcRect b="0" l="0" r="5428" t="0"/>
          <a:stretch/>
        </p:blipFill>
        <p:spPr>
          <a:xfrm>
            <a:off x="0" y="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0"/>
          <p:cNvSpPr/>
          <p:nvPr/>
        </p:nvSpPr>
        <p:spPr>
          <a:xfrm>
            <a:off x="50" y="0"/>
            <a:ext cx="9144000" cy="5143500"/>
          </a:xfrm>
          <a:prstGeom prst="rect">
            <a:avLst/>
          </a:prstGeom>
          <a:solidFill>
            <a:srgbClr val="253945">
              <a:alpha val="8492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20"/>
          <p:cNvSpPr/>
          <p:nvPr/>
        </p:nvSpPr>
        <p:spPr>
          <a:xfrm>
            <a:off x="-37425" y="1975800"/>
            <a:ext cx="9279600" cy="1191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0"/>
          <p:cNvSpPr txBox="1"/>
          <p:nvPr>
            <p:ph idx="1" type="subTitle"/>
          </p:nvPr>
        </p:nvSpPr>
        <p:spPr>
          <a:xfrm>
            <a:off x="1386820" y="2586804"/>
            <a:ext cx="7411800" cy="61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666666"/>
                </a:solidFill>
                <a:latin typeface="Montserrat"/>
                <a:ea typeface="Montserrat"/>
                <a:cs typeface="Montserrat"/>
                <a:sym typeface="Montserrat"/>
              </a:rPr>
              <a:t>Product Overview</a:t>
            </a:r>
            <a:endParaRPr>
              <a:solidFill>
                <a:srgbClr val="66666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20"/>
          <p:cNvSpPr txBox="1"/>
          <p:nvPr>
            <p:ph type="ctrTitle"/>
          </p:nvPr>
        </p:nvSpPr>
        <p:spPr>
          <a:xfrm>
            <a:off x="148170" y="1897712"/>
            <a:ext cx="7411800" cy="985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253945"/>
                </a:solidFill>
                <a:latin typeface="Montserrat"/>
                <a:ea typeface="Montserrat"/>
                <a:cs typeface="Montserrat"/>
                <a:sym typeface="Montserrat"/>
              </a:rPr>
              <a:t>CurrentWare</a:t>
            </a:r>
            <a:endParaRPr b="1">
              <a:solidFill>
                <a:srgbClr val="25394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6" name="Google Shape;10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43997" y="1104093"/>
            <a:ext cx="3926626" cy="303123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grpSp>
        <p:nvGrpSpPr>
          <p:cNvPr id="107" name="Google Shape;107;p20"/>
          <p:cNvGrpSpPr/>
          <p:nvPr/>
        </p:nvGrpSpPr>
        <p:grpSpPr>
          <a:xfrm>
            <a:off x="5232667" y="3999844"/>
            <a:ext cx="3292764" cy="582248"/>
            <a:chOff x="5537674" y="3923477"/>
            <a:chExt cx="2967256" cy="524642"/>
          </a:xfrm>
        </p:grpSpPr>
        <p:pic>
          <p:nvPicPr>
            <p:cNvPr id="108" name="Google Shape;108;p20">
              <a:hlinkClick r:id="rId5"/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301241" y="3923477"/>
              <a:ext cx="676557" cy="5246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pic>
          <p:nvPicPr>
            <p:cNvPr id="109" name="Google Shape;109;p20">
              <a:hlinkClick r:id="rId7"/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7828374" y="3928374"/>
              <a:ext cx="676557" cy="51484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pic>
          <p:nvPicPr>
            <p:cNvPr id="110" name="Google Shape;110;p20">
              <a:hlinkClick r:id="rId9"/>
            </p:cNvPr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7064807" y="3927674"/>
              <a:ext cx="676557" cy="51624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pic>
          <p:nvPicPr>
            <p:cNvPr id="111" name="Google Shape;111;p20">
              <a:hlinkClick r:id="rId11"/>
            </p:cNvPr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5537674" y="3927674"/>
              <a:ext cx="676557" cy="51624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9"/>
          <p:cNvSpPr/>
          <p:nvPr/>
        </p:nvSpPr>
        <p:spPr>
          <a:xfrm>
            <a:off x="1210628" y="1186600"/>
            <a:ext cx="3724500" cy="368100"/>
          </a:xfrm>
          <a:prstGeom prst="rect">
            <a:avLst/>
          </a:prstGeom>
          <a:solidFill>
            <a:srgbClr val="3C78D8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247" name="Google Shape;247;p29"/>
          <p:cNvPicPr preferRelativeResize="0"/>
          <p:nvPr/>
        </p:nvPicPr>
        <p:blipFill rotWithShape="1">
          <a:blip r:embed="rId3">
            <a:alphaModFix/>
          </a:blip>
          <a:srcRect b="0" l="921" r="1097" t="0"/>
          <a:stretch/>
        </p:blipFill>
        <p:spPr>
          <a:xfrm>
            <a:off x="1208700" y="1506125"/>
            <a:ext cx="3724401" cy="26746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48" name="Google Shape;248;p29"/>
          <p:cNvSpPr/>
          <p:nvPr/>
        </p:nvSpPr>
        <p:spPr>
          <a:xfrm>
            <a:off x="5221003" y="1186600"/>
            <a:ext cx="3724500" cy="368100"/>
          </a:xfrm>
          <a:prstGeom prst="rect">
            <a:avLst/>
          </a:prstGeom>
          <a:solidFill>
            <a:srgbClr val="3C78D8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249" name="Google Shape;249;p29"/>
          <p:cNvPicPr preferRelativeResize="0"/>
          <p:nvPr/>
        </p:nvPicPr>
        <p:blipFill rotWithShape="1">
          <a:blip r:embed="rId4">
            <a:alphaModFix/>
          </a:blip>
          <a:srcRect b="0" l="1009" r="999" t="0"/>
          <a:stretch/>
        </p:blipFill>
        <p:spPr>
          <a:xfrm>
            <a:off x="5219075" y="1506125"/>
            <a:ext cx="3731126" cy="26746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50" name="Google Shape;250;p29"/>
          <p:cNvSpPr txBox="1"/>
          <p:nvPr/>
        </p:nvSpPr>
        <p:spPr>
          <a:xfrm>
            <a:off x="1215325" y="4291200"/>
            <a:ext cx="7658700" cy="82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0" lIns="180000" spcFirstLastPara="1" rIns="180000" wrap="square" tIns="180000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70% of intellectual property theft</a:t>
            </a:r>
            <a: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occurs within the</a:t>
            </a:r>
            <a:b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90 days before an employee’s resignation announcement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51" name="Google Shape;251;p29"/>
          <p:cNvSpPr txBox="1"/>
          <p:nvPr/>
        </p:nvSpPr>
        <p:spPr>
          <a:xfrm>
            <a:off x="1215325" y="1186600"/>
            <a:ext cx="37245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File Operations</a:t>
            </a:r>
            <a:endParaRPr sz="1600">
              <a:solidFill>
                <a:srgbClr val="FFFFFF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52" name="Google Shape;252;p29"/>
          <p:cNvSpPr txBox="1"/>
          <p:nvPr/>
        </p:nvSpPr>
        <p:spPr>
          <a:xfrm>
            <a:off x="5225700" y="1186600"/>
            <a:ext cx="37245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Allowed vs Denied Devices</a:t>
            </a:r>
            <a:endParaRPr sz="1600">
              <a:solidFill>
                <a:srgbClr val="FFFFFF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53" name="Google Shape;253;p29"/>
          <p:cNvSpPr txBox="1"/>
          <p:nvPr/>
        </p:nvSpPr>
        <p:spPr>
          <a:xfrm>
            <a:off x="5218125" y="371925"/>
            <a:ext cx="4300500" cy="5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Sample Reports</a:t>
            </a:r>
            <a:endParaRPr sz="25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0"/>
          <p:cNvSpPr txBox="1"/>
          <p:nvPr/>
        </p:nvSpPr>
        <p:spPr>
          <a:xfrm>
            <a:off x="1004925" y="1371000"/>
            <a:ext cx="3567000" cy="31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Block &amp; Allow Websites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By category, URL,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domain, &amp; IP address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Customize permissions for each user/device group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Custom warning message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Other Restrictions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Restrict app use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Block network ports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Block HTTP file downloads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204950" lvl="0" marL="3527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Schedule Internet Use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Quota &amp; timer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Schedule restrictions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9" name="Google Shape;259;p30"/>
          <p:cNvPicPr preferRelativeResize="0"/>
          <p:nvPr/>
        </p:nvPicPr>
        <p:blipFill rotWithShape="1">
          <a:blip r:embed="rId3">
            <a:alphaModFix/>
          </a:blip>
          <a:srcRect b="-10226" l="-5066" r="-5066" t="-10226"/>
          <a:stretch/>
        </p:blipFill>
        <p:spPr>
          <a:xfrm>
            <a:off x="4475025" y="1051100"/>
            <a:ext cx="4610976" cy="35924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1"/>
          <p:cNvSpPr/>
          <p:nvPr/>
        </p:nvSpPr>
        <p:spPr>
          <a:xfrm>
            <a:off x="1282000" y="1339000"/>
            <a:ext cx="3596100" cy="368100"/>
          </a:xfrm>
          <a:prstGeom prst="rect">
            <a:avLst/>
          </a:prstGeom>
          <a:solidFill>
            <a:srgbClr val="990000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265" name="Google Shape;265;p31"/>
          <p:cNvPicPr preferRelativeResize="0"/>
          <p:nvPr/>
        </p:nvPicPr>
        <p:blipFill rotWithShape="1">
          <a:blip r:embed="rId3">
            <a:alphaModFix/>
          </a:blip>
          <a:srcRect b="2016" l="0" r="0" t="17012"/>
          <a:stretch/>
        </p:blipFill>
        <p:spPr>
          <a:xfrm>
            <a:off x="1275285" y="1707100"/>
            <a:ext cx="3600665" cy="21817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66" name="Google Shape;266;p31"/>
          <p:cNvSpPr/>
          <p:nvPr/>
        </p:nvSpPr>
        <p:spPr>
          <a:xfrm>
            <a:off x="5193325" y="1339000"/>
            <a:ext cx="3695100" cy="368100"/>
          </a:xfrm>
          <a:prstGeom prst="rect">
            <a:avLst/>
          </a:prstGeom>
          <a:solidFill>
            <a:srgbClr val="990000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7" name="Google Shape;267;p31"/>
          <p:cNvPicPr preferRelativeResize="0"/>
          <p:nvPr/>
        </p:nvPicPr>
        <p:blipFill rotWithShape="1">
          <a:blip r:embed="rId4">
            <a:alphaModFix/>
          </a:blip>
          <a:srcRect b="0" l="-816" r="0" t="16387"/>
          <a:stretch/>
        </p:blipFill>
        <p:spPr>
          <a:xfrm>
            <a:off x="5161925" y="1726150"/>
            <a:ext cx="3724500" cy="218173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68" name="Google Shape;268;p31"/>
          <p:cNvSpPr txBox="1"/>
          <p:nvPr/>
        </p:nvSpPr>
        <p:spPr>
          <a:xfrm>
            <a:off x="1672525" y="4291200"/>
            <a:ext cx="7034400" cy="82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0" lIns="180000" spcFirstLastPara="1" rIns="180000" wrap="square" tIns="180000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60% of respondents in a Sugarcookie survey</a:t>
            </a:r>
            <a:b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admit to </a:t>
            </a: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watching porn at work</a:t>
            </a:r>
            <a: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at least once</a:t>
            </a:r>
            <a:endParaRPr i="1" sz="16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9" name="Google Shape;269;p31"/>
          <p:cNvSpPr txBox="1"/>
          <p:nvPr/>
        </p:nvSpPr>
        <p:spPr>
          <a:xfrm>
            <a:off x="5168550" y="1319800"/>
            <a:ext cx="3724500" cy="36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URL Allowed &amp; Blocked Lists</a:t>
            </a:r>
            <a:endParaRPr b="1"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0" name="Google Shape;270;p31"/>
          <p:cNvSpPr txBox="1"/>
          <p:nvPr/>
        </p:nvSpPr>
        <p:spPr>
          <a:xfrm>
            <a:off x="1286535" y="1339000"/>
            <a:ext cx="35961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Custom Warning Message</a:t>
            </a:r>
            <a:endParaRPr sz="1600">
              <a:solidFill>
                <a:srgbClr val="FFFFFF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2"/>
          <p:cNvSpPr txBox="1"/>
          <p:nvPr/>
        </p:nvSpPr>
        <p:spPr>
          <a:xfrm>
            <a:off x="1253675" y="1285200"/>
            <a:ext cx="4300500" cy="35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Monitor </a:t>
            </a: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Productivity &amp; Web Browsing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Custom categorization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Track websites visited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Idle vs active time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Monitor Employee </a:t>
            </a: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Application Usage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Hourly app usage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Most used apps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Specific app usage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Key Reporting Features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Filters noisy data such as CDNs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Generate reports on users &amp; computers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Automate reports &amp; alerts to email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Automate </a:t>
            </a: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screenshots</a:t>
            </a: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 of desktops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6" name="Google Shape;27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54176" y="1445625"/>
            <a:ext cx="3110775" cy="24564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3"/>
          <p:cNvSpPr txBox="1"/>
          <p:nvPr/>
        </p:nvSpPr>
        <p:spPr>
          <a:xfrm>
            <a:off x="1672525" y="5364000"/>
            <a:ext cx="7034400" cy="82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0" lIns="180000" spcFirstLastPara="1" rIns="180000" wrap="square" tIns="180000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64% of workers</a:t>
            </a:r>
            <a: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have reported using the internet for non-work reasons on a daily basis </a:t>
            </a:r>
            <a:r>
              <a:rPr lang="en-GB" sz="16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- </a:t>
            </a:r>
            <a:r>
              <a:rPr i="1" lang="en-GB" sz="16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Salary.com Wasting Time at Work Survey</a:t>
            </a:r>
            <a:endParaRPr i="1" sz="16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2" name="Google Shape;282;p33"/>
          <p:cNvSpPr txBox="1"/>
          <p:nvPr/>
        </p:nvSpPr>
        <p:spPr>
          <a:xfrm>
            <a:off x="5218125" y="371925"/>
            <a:ext cx="4300500" cy="5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Data Dashboards</a:t>
            </a:r>
            <a:endParaRPr sz="25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3" name="Google Shape;28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3223" y="1517600"/>
            <a:ext cx="4842226" cy="27237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84" name="Google Shape;284;p33"/>
          <p:cNvSpPr txBox="1"/>
          <p:nvPr/>
        </p:nvSpPr>
        <p:spPr>
          <a:xfrm>
            <a:off x="992625" y="1128225"/>
            <a:ext cx="4300500" cy="35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Overview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5 Websites/Apps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5 Active/Idle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Productivity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5 Productive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5 Unproductive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5 Categories/Sites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Websites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5 Websites/Groups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Applications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5 Apps/Groups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Internet Bandwidth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Download/Upload (Websites)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3225" y="1517600"/>
            <a:ext cx="4842218" cy="27237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90" name="Google Shape;290;p34"/>
          <p:cNvSpPr txBox="1"/>
          <p:nvPr/>
        </p:nvSpPr>
        <p:spPr>
          <a:xfrm>
            <a:off x="1672525" y="5364000"/>
            <a:ext cx="7034400" cy="82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0" lIns="180000" spcFirstLastPara="1" rIns="180000" wrap="square" tIns="180000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64% of workers</a:t>
            </a:r>
            <a: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have reported using the internet for non-work reasons on a daily basis </a:t>
            </a:r>
            <a:r>
              <a:rPr lang="en-GB" sz="16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- </a:t>
            </a:r>
            <a:r>
              <a:rPr i="1" lang="en-GB" sz="16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Salary.com Wasting Time at Work Survey</a:t>
            </a:r>
            <a:endParaRPr i="1" sz="16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1" name="Google Shape;291;p34"/>
          <p:cNvSpPr txBox="1"/>
          <p:nvPr/>
        </p:nvSpPr>
        <p:spPr>
          <a:xfrm>
            <a:off x="5218125" y="371925"/>
            <a:ext cx="4300500" cy="5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Data Dashboards</a:t>
            </a:r>
            <a:endParaRPr sz="25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2" name="Google Shape;292;p34"/>
          <p:cNvSpPr txBox="1"/>
          <p:nvPr/>
        </p:nvSpPr>
        <p:spPr>
          <a:xfrm>
            <a:off x="992625" y="1517600"/>
            <a:ext cx="3120600" cy="35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●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Select the desired users/groups &amp; time period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●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Compare changes in data between time periods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●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Review high-level aggregated data or Individual metrics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●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Use the Activity Log to review, filter, and export raw user activity data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5"/>
          <p:cNvSpPr txBox="1"/>
          <p:nvPr/>
        </p:nvSpPr>
        <p:spPr>
          <a:xfrm>
            <a:off x="986975" y="1285275"/>
            <a:ext cx="4300500" cy="35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-204950" lvl="0" marL="352799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Remote Power Management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Startup, shutdown, restart,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hibernate, &amp; standby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Schedule power states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Advanced power policies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Power Activity Reports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Logon/logoff times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Startup, shutdown &amp; sleep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Core Use-Cases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Reduce energy costs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Restart after updates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Boot at start of work day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Verify start/stop times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8" name="Google Shape;298;p35"/>
          <p:cNvPicPr preferRelativeResize="0"/>
          <p:nvPr/>
        </p:nvPicPr>
        <p:blipFill rotWithShape="1">
          <a:blip r:embed="rId3">
            <a:alphaModFix/>
          </a:blip>
          <a:srcRect b="0" l="510" r="-510" t="0"/>
          <a:stretch/>
        </p:blipFill>
        <p:spPr>
          <a:xfrm>
            <a:off x="5325575" y="1285275"/>
            <a:ext cx="3513875" cy="3502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6"/>
          <p:cNvSpPr/>
          <p:nvPr/>
        </p:nvSpPr>
        <p:spPr>
          <a:xfrm>
            <a:off x="1210628" y="1567600"/>
            <a:ext cx="3724500" cy="368100"/>
          </a:xfrm>
          <a:prstGeom prst="rect">
            <a:avLst/>
          </a:prstGeom>
          <a:solidFill>
            <a:srgbClr val="B45F06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4" name="Google Shape;304;p36"/>
          <p:cNvPicPr preferRelativeResize="0"/>
          <p:nvPr/>
        </p:nvPicPr>
        <p:blipFill rotWithShape="1">
          <a:blip r:embed="rId3">
            <a:alphaModFix/>
          </a:blip>
          <a:srcRect b="9178" l="10" r="-10" t="11901"/>
          <a:stretch/>
        </p:blipFill>
        <p:spPr>
          <a:xfrm>
            <a:off x="1208700" y="1935700"/>
            <a:ext cx="3724401" cy="19504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05" name="Google Shape;305;p36"/>
          <p:cNvSpPr/>
          <p:nvPr/>
        </p:nvSpPr>
        <p:spPr>
          <a:xfrm>
            <a:off x="5325626" y="1567600"/>
            <a:ext cx="3538500" cy="368100"/>
          </a:xfrm>
          <a:prstGeom prst="rect">
            <a:avLst/>
          </a:prstGeom>
          <a:solidFill>
            <a:srgbClr val="B45F06"/>
          </a:solidFill>
          <a:ln>
            <a:noFill/>
          </a:ln>
          <a:effectLst>
            <a:outerShdw blurRad="57150" rotWithShape="0" algn="bl" dir="5400000" dist="19050">
              <a:schemeClr val="dk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6" name="Google Shape;306;p36"/>
          <p:cNvPicPr preferRelativeResize="0"/>
          <p:nvPr/>
        </p:nvPicPr>
        <p:blipFill rotWithShape="1">
          <a:blip r:embed="rId4">
            <a:alphaModFix/>
          </a:blip>
          <a:srcRect b="15554" l="0" r="0" t="14977"/>
          <a:stretch/>
        </p:blipFill>
        <p:spPr>
          <a:xfrm>
            <a:off x="5323850" y="1935700"/>
            <a:ext cx="3544802" cy="1950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07" name="Google Shape;307;p36"/>
          <p:cNvSpPr txBox="1"/>
          <p:nvPr/>
        </p:nvSpPr>
        <p:spPr>
          <a:xfrm>
            <a:off x="1215325" y="4291200"/>
            <a:ext cx="7658700" cy="82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0" lIns="180000" spcFirstLastPara="1" rIns="180000" wrap="square" tIns="180000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By shutting off computers and monitors at night,</a:t>
            </a:r>
            <a:b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 company with 100 employees could </a:t>
            </a: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save ~$10K annually!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08" name="Google Shape;308;p36"/>
          <p:cNvSpPr txBox="1"/>
          <p:nvPr/>
        </p:nvSpPr>
        <p:spPr>
          <a:xfrm>
            <a:off x="1215325" y="1567600"/>
            <a:ext cx="37245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Power Scheduler</a:t>
            </a:r>
            <a:endParaRPr sz="1600">
              <a:solidFill>
                <a:srgbClr val="FFFFFF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09" name="Google Shape;309;p36"/>
          <p:cNvSpPr txBox="1"/>
          <p:nvPr/>
        </p:nvSpPr>
        <p:spPr>
          <a:xfrm>
            <a:off x="5301900" y="1548400"/>
            <a:ext cx="3566700" cy="36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Shutdown Warning Message</a:t>
            </a:r>
            <a:endParaRPr sz="1600">
              <a:solidFill>
                <a:srgbClr val="FFFFFF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53945"/>
        </a:solidFill>
      </p:bgPr>
    </p:bg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7"/>
          <p:cNvSpPr/>
          <p:nvPr/>
        </p:nvSpPr>
        <p:spPr>
          <a:xfrm>
            <a:off x="6996362" y="967473"/>
            <a:ext cx="1877700" cy="3450600"/>
          </a:xfrm>
          <a:prstGeom prst="round1Rect">
            <a:avLst>
              <a:gd fmla="val 16667" name="adj"/>
            </a:avLst>
          </a:prstGeom>
          <a:solidFill>
            <a:srgbClr val="FCE5C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5" name="Google Shape;315;p37"/>
          <p:cNvPicPr preferRelativeResize="0"/>
          <p:nvPr/>
        </p:nvPicPr>
        <p:blipFill>
          <a:blip r:embed="rId3">
            <a:alphaModFix amt="45000"/>
          </a:blip>
          <a:stretch>
            <a:fillRect/>
          </a:stretch>
        </p:blipFill>
        <p:spPr>
          <a:xfrm>
            <a:off x="7326188" y="967475"/>
            <a:ext cx="1218000" cy="121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37"/>
          <p:cNvSpPr/>
          <p:nvPr/>
        </p:nvSpPr>
        <p:spPr>
          <a:xfrm>
            <a:off x="4769194" y="967229"/>
            <a:ext cx="1877700" cy="3450900"/>
          </a:xfrm>
          <a:prstGeom prst="round1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7" name="Google Shape;317;p37"/>
          <p:cNvPicPr preferRelativeResize="0"/>
          <p:nvPr/>
        </p:nvPicPr>
        <p:blipFill>
          <a:blip r:embed="rId4">
            <a:alphaModFix amt="45000"/>
          </a:blip>
          <a:stretch>
            <a:fillRect/>
          </a:stretch>
        </p:blipFill>
        <p:spPr>
          <a:xfrm>
            <a:off x="5149513" y="967475"/>
            <a:ext cx="1218000" cy="121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37"/>
          <p:cNvSpPr/>
          <p:nvPr/>
        </p:nvSpPr>
        <p:spPr>
          <a:xfrm>
            <a:off x="2536456" y="967150"/>
            <a:ext cx="1877700" cy="3450900"/>
          </a:xfrm>
          <a:prstGeom prst="round1Rect">
            <a:avLst>
              <a:gd fmla="val 16667" name="adj"/>
            </a:avLst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9" name="Google Shape;319;p37"/>
          <p:cNvPicPr preferRelativeResize="0"/>
          <p:nvPr/>
        </p:nvPicPr>
        <p:blipFill>
          <a:blip r:embed="rId5">
            <a:alphaModFix amt="45000"/>
          </a:blip>
          <a:stretch>
            <a:fillRect/>
          </a:stretch>
        </p:blipFill>
        <p:spPr>
          <a:xfrm>
            <a:off x="2919363" y="967475"/>
            <a:ext cx="1218000" cy="121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7"/>
          <p:cNvSpPr/>
          <p:nvPr/>
        </p:nvSpPr>
        <p:spPr>
          <a:xfrm>
            <a:off x="304625" y="967229"/>
            <a:ext cx="1877700" cy="3450900"/>
          </a:xfrm>
          <a:prstGeom prst="round1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1" name="Google Shape;321;p37"/>
          <p:cNvPicPr preferRelativeResize="0"/>
          <p:nvPr/>
        </p:nvPicPr>
        <p:blipFill>
          <a:blip r:embed="rId6">
            <a:alphaModFix amt="45000"/>
          </a:blip>
          <a:stretch>
            <a:fillRect/>
          </a:stretch>
        </p:blipFill>
        <p:spPr>
          <a:xfrm>
            <a:off x="633550" y="967475"/>
            <a:ext cx="1218000" cy="121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7"/>
          <p:cNvSpPr/>
          <p:nvPr/>
        </p:nvSpPr>
        <p:spPr>
          <a:xfrm>
            <a:off x="306487" y="967224"/>
            <a:ext cx="1877700" cy="34509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37"/>
          <p:cNvSpPr/>
          <p:nvPr/>
        </p:nvSpPr>
        <p:spPr>
          <a:xfrm>
            <a:off x="2536456" y="966900"/>
            <a:ext cx="1877700" cy="34509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37"/>
          <p:cNvSpPr/>
          <p:nvPr/>
        </p:nvSpPr>
        <p:spPr>
          <a:xfrm>
            <a:off x="4768543" y="967224"/>
            <a:ext cx="1877700" cy="34509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37"/>
          <p:cNvSpPr/>
          <p:nvPr/>
        </p:nvSpPr>
        <p:spPr>
          <a:xfrm>
            <a:off x="7004025" y="967224"/>
            <a:ext cx="1877700" cy="34506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6" name="Google Shape;326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6803" y="1269014"/>
            <a:ext cx="2091502" cy="4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37"/>
          <p:cNvSpPr txBox="1"/>
          <p:nvPr/>
        </p:nvSpPr>
        <p:spPr>
          <a:xfrm>
            <a:off x="306521" y="1441831"/>
            <a:ext cx="1877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À la carte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28" name="Google Shape;328;p37"/>
          <p:cNvSpPr txBox="1"/>
          <p:nvPr/>
        </p:nvSpPr>
        <p:spPr>
          <a:xfrm>
            <a:off x="309525" y="2236343"/>
            <a:ext cx="1877700" cy="21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Choose the exact product(s) needed</a:t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Purchase the full suite for best value</a:t>
            </a:r>
            <a:b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b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</a:t>
            </a: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dd new solutions</a:t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29" name="Google Shape;329;p37"/>
          <p:cNvSpPr txBox="1"/>
          <p:nvPr/>
        </p:nvSpPr>
        <p:spPr>
          <a:xfrm>
            <a:off x="-25" y="161275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Licensing &amp; Support</a:t>
            </a:r>
            <a:endParaRPr b="1" sz="3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0" name="Google Shape;330;p37"/>
          <p:cNvSpPr txBox="1"/>
          <p:nvPr/>
        </p:nvSpPr>
        <p:spPr>
          <a:xfrm>
            <a:off x="2536075" y="2236343"/>
            <a:ext cx="1877700" cy="21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Security &amp; compatibility</a:t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New features and optimizations</a:t>
            </a:r>
            <a:b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b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Feature requests</a:t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331" name="Google Shape;331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29180" y="1269014"/>
            <a:ext cx="2091502" cy="4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661556" y="1269014"/>
            <a:ext cx="2091502" cy="4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93908" y="1269014"/>
            <a:ext cx="2091502" cy="4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90459" y="4581888"/>
            <a:ext cx="2039701" cy="421821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7"/>
          <p:cNvSpPr txBox="1"/>
          <p:nvPr/>
        </p:nvSpPr>
        <p:spPr>
          <a:xfrm>
            <a:off x="4768450" y="2185475"/>
            <a:ext cx="1877700" cy="223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Self-help k</a:t>
            </a: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nowledge </a:t>
            </a: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B</a:t>
            </a: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ase</a:t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Phone, email, </a:t>
            </a: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and live</a:t>
            </a: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chat</a:t>
            </a: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support</a:t>
            </a:r>
            <a:b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1:1 o</a:t>
            </a: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nboarding</a:t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36" name="Google Shape;336;p37"/>
          <p:cNvSpPr txBox="1"/>
          <p:nvPr/>
        </p:nvSpPr>
        <p:spPr>
          <a:xfrm>
            <a:off x="7000450" y="2236343"/>
            <a:ext cx="1877700" cy="21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Priced PUPM, renewed annually</a:t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Pre-purchase discounts</a:t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Volume discounts</a:t>
            </a:r>
            <a:endParaRPr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37" name="Google Shape;337;p37"/>
          <p:cNvSpPr txBox="1"/>
          <p:nvPr/>
        </p:nvSpPr>
        <p:spPr>
          <a:xfrm>
            <a:off x="2536071" y="1441831"/>
            <a:ext cx="1877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Development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38" name="Google Shape;338;p37"/>
          <p:cNvSpPr txBox="1"/>
          <p:nvPr/>
        </p:nvSpPr>
        <p:spPr>
          <a:xfrm>
            <a:off x="4768434" y="1441831"/>
            <a:ext cx="1877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Support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39" name="Google Shape;339;p37"/>
          <p:cNvSpPr txBox="1"/>
          <p:nvPr/>
        </p:nvSpPr>
        <p:spPr>
          <a:xfrm>
            <a:off x="7000446" y="1441831"/>
            <a:ext cx="1877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Pricing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Google Shape;344;p3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52550" y="1432450"/>
            <a:ext cx="4360051" cy="245252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45" name="Google Shape;345;p38">
            <a:hlinkClick r:id="rId5"/>
          </p:cNvPr>
          <p:cNvSpPr txBox="1"/>
          <p:nvPr/>
        </p:nvSpPr>
        <p:spPr>
          <a:xfrm>
            <a:off x="545300" y="188525"/>
            <a:ext cx="3379500" cy="10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Get Your Free Trial</a:t>
            </a:r>
            <a:endParaRPr sz="24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6D9EEB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CurrentWare.com/Download</a:t>
            </a:r>
            <a:endParaRPr sz="1500">
              <a:solidFill>
                <a:srgbClr val="6D9EE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46" name="Google Shape;346;p38"/>
          <p:cNvSpPr/>
          <p:nvPr/>
        </p:nvSpPr>
        <p:spPr>
          <a:xfrm>
            <a:off x="0" y="4342675"/>
            <a:ext cx="9144000" cy="477600"/>
          </a:xfrm>
          <a:prstGeom prst="rect">
            <a:avLst/>
          </a:prstGeom>
          <a:solidFill>
            <a:srgbClr val="253945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38">
            <a:hlinkClick r:id="rId7"/>
          </p:cNvPr>
          <p:cNvSpPr txBox="1"/>
          <p:nvPr/>
        </p:nvSpPr>
        <p:spPr>
          <a:xfrm>
            <a:off x="4552475" y="188525"/>
            <a:ext cx="4360200" cy="10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0" lIns="180000" spcFirstLastPara="1" rIns="180000" wrap="square" tIns="18000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Overview Video</a:t>
            </a:r>
            <a:endParaRPr sz="24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4A86E8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Click here to watch</a:t>
            </a:r>
            <a:endParaRPr sz="1500">
              <a:solidFill>
                <a:srgbClr val="4A86E8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348" name="Google Shape;348;p38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25562" r="25562" t="0"/>
          <a:stretch/>
        </p:blipFill>
        <p:spPr>
          <a:xfrm>
            <a:off x="545250" y="1432450"/>
            <a:ext cx="3379509" cy="24525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grpSp>
        <p:nvGrpSpPr>
          <p:cNvPr id="349" name="Google Shape;349;p38"/>
          <p:cNvGrpSpPr/>
          <p:nvPr/>
        </p:nvGrpSpPr>
        <p:grpSpPr>
          <a:xfrm>
            <a:off x="6993704" y="4352200"/>
            <a:ext cx="1918907" cy="477600"/>
            <a:chOff x="6378612" y="4495075"/>
            <a:chExt cx="1753227" cy="477600"/>
          </a:xfrm>
        </p:grpSpPr>
        <p:pic>
          <p:nvPicPr>
            <p:cNvPr id="350" name="Google Shape;350;p38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6378612" y="4535047"/>
              <a:ext cx="374678" cy="37467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sp>
          <p:nvSpPr>
            <p:cNvPr id="351" name="Google Shape;351;p38"/>
            <p:cNvSpPr txBox="1"/>
            <p:nvPr/>
          </p:nvSpPr>
          <p:spPr>
            <a:xfrm>
              <a:off x="6863739" y="4495075"/>
              <a:ext cx="1268100" cy="47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rgbClr val="FFFFFF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1-888-912-9619</a:t>
              </a:r>
              <a:endPara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52" name="Google Shape;352;p38"/>
          <p:cNvGrpSpPr/>
          <p:nvPr/>
        </p:nvGrpSpPr>
        <p:grpSpPr>
          <a:xfrm>
            <a:off x="311112" y="4352200"/>
            <a:ext cx="2776987" cy="477600"/>
            <a:chOff x="273000" y="4495075"/>
            <a:chExt cx="2537220" cy="477600"/>
          </a:xfrm>
        </p:grpSpPr>
        <p:pic>
          <p:nvPicPr>
            <p:cNvPr id="353" name="Google Shape;353;p38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273000" y="4533174"/>
              <a:ext cx="374678" cy="3784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sp>
          <p:nvSpPr>
            <p:cNvPr id="354" name="Google Shape;354;p38"/>
            <p:cNvSpPr txBox="1"/>
            <p:nvPr/>
          </p:nvSpPr>
          <p:spPr>
            <a:xfrm>
              <a:off x="766320" y="4495075"/>
              <a:ext cx="2043900" cy="47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rgbClr val="FFFFFF"/>
                  </a:solidFill>
                  <a:uFill>
                    <a:noFill/>
                  </a:uFill>
                  <a:latin typeface="Montserrat SemiBold"/>
                  <a:ea typeface="Montserrat SemiBold"/>
                  <a:cs typeface="Montserrat SemiBold"/>
                  <a:sym typeface="Montserrat SemiBold"/>
                  <a:hlinkClick r:id="rId13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info@currentware.com</a:t>
              </a:r>
              <a:endPara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55" name="Google Shape;355;p38"/>
          <p:cNvGrpSpPr/>
          <p:nvPr/>
        </p:nvGrpSpPr>
        <p:grpSpPr>
          <a:xfrm>
            <a:off x="3464676" y="4340725"/>
            <a:ext cx="3152449" cy="477600"/>
            <a:chOff x="3107020" y="4483600"/>
            <a:chExt cx="2880264" cy="477600"/>
          </a:xfrm>
        </p:grpSpPr>
        <p:pic>
          <p:nvPicPr>
            <p:cNvPr id="356" name="Google Shape;356;p38"/>
            <p:cNvPicPr preferRelativeResize="0"/>
            <p:nvPr/>
          </p:nvPicPr>
          <p:blipFill>
            <a:blip r:embed="rId14">
              <a:alphaModFix/>
            </a:blip>
            <a:stretch>
              <a:fillRect/>
            </a:stretch>
          </p:blipFill>
          <p:spPr>
            <a:xfrm>
              <a:off x="3107020" y="4550034"/>
              <a:ext cx="374678" cy="34470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sp>
          <p:nvSpPr>
            <p:cNvPr id="357" name="Google Shape;357;p38"/>
            <p:cNvSpPr txBox="1"/>
            <p:nvPr/>
          </p:nvSpPr>
          <p:spPr>
            <a:xfrm>
              <a:off x="3596283" y="4483600"/>
              <a:ext cx="2391000" cy="47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rgbClr val="FFFFFF"/>
                  </a:solidFill>
                  <a:uFill>
                    <a:noFill/>
                  </a:uFill>
                  <a:latin typeface="Montserrat SemiBold"/>
                  <a:ea typeface="Montserrat SemiBold"/>
                  <a:cs typeface="Montserrat SemiBold"/>
                  <a:sym typeface="Montserrat SemiBold"/>
                  <a:hlinkClick r:id="rId15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CurrentWare.com/contact/</a:t>
              </a:r>
              <a:endPara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53945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/>
          <p:nvPr/>
        </p:nvSpPr>
        <p:spPr>
          <a:xfrm>
            <a:off x="3857764" y="780378"/>
            <a:ext cx="4628100" cy="477600"/>
          </a:xfrm>
          <a:prstGeom prst="rect">
            <a:avLst/>
          </a:prstGeom>
          <a:solidFill>
            <a:srgbClr val="25394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21"/>
          <p:cNvSpPr txBox="1"/>
          <p:nvPr>
            <p:ph idx="4294967295" type="ctrTitle"/>
          </p:nvPr>
        </p:nvSpPr>
        <p:spPr>
          <a:xfrm>
            <a:off x="179077" y="2048400"/>
            <a:ext cx="2004000" cy="61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</a:rPr>
              <a:t>Agenda</a:t>
            </a:r>
            <a:endParaRPr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" name="Google Shape;118;p21"/>
          <p:cNvSpPr/>
          <p:nvPr/>
        </p:nvSpPr>
        <p:spPr>
          <a:xfrm>
            <a:off x="3261926" y="780338"/>
            <a:ext cx="477600" cy="477600"/>
          </a:xfrm>
          <a:prstGeom prst="rect">
            <a:avLst/>
          </a:prstGeom>
          <a:solidFill>
            <a:srgbClr val="EA5B3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"/>
          </a:p>
        </p:txBody>
      </p:sp>
      <p:sp>
        <p:nvSpPr>
          <p:cNvPr id="119" name="Google Shape;119;p21"/>
          <p:cNvSpPr txBox="1"/>
          <p:nvPr>
            <p:ph idx="4294967295" type="title"/>
          </p:nvPr>
        </p:nvSpPr>
        <p:spPr>
          <a:xfrm>
            <a:off x="3261926" y="761775"/>
            <a:ext cx="4776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20"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sz="222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21"/>
          <p:cNvSpPr/>
          <p:nvPr/>
        </p:nvSpPr>
        <p:spPr>
          <a:xfrm>
            <a:off x="3261926" y="1377305"/>
            <a:ext cx="477600" cy="477600"/>
          </a:xfrm>
          <a:prstGeom prst="rect">
            <a:avLst/>
          </a:prstGeom>
          <a:solidFill>
            <a:srgbClr val="EA5B3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"/>
          </a:p>
        </p:txBody>
      </p:sp>
      <p:sp>
        <p:nvSpPr>
          <p:cNvPr id="121" name="Google Shape;121;p21"/>
          <p:cNvSpPr/>
          <p:nvPr/>
        </p:nvSpPr>
        <p:spPr>
          <a:xfrm>
            <a:off x="3261926" y="1974273"/>
            <a:ext cx="477600" cy="477600"/>
          </a:xfrm>
          <a:prstGeom prst="rect">
            <a:avLst/>
          </a:prstGeom>
          <a:solidFill>
            <a:srgbClr val="EA5B3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"/>
          </a:p>
        </p:txBody>
      </p:sp>
      <p:sp>
        <p:nvSpPr>
          <p:cNvPr id="122" name="Google Shape;122;p21"/>
          <p:cNvSpPr/>
          <p:nvPr/>
        </p:nvSpPr>
        <p:spPr>
          <a:xfrm>
            <a:off x="3261926" y="2604473"/>
            <a:ext cx="477600" cy="477600"/>
          </a:xfrm>
          <a:prstGeom prst="rect">
            <a:avLst/>
          </a:prstGeom>
          <a:solidFill>
            <a:srgbClr val="EA5B3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"/>
          </a:p>
        </p:txBody>
      </p:sp>
      <p:sp>
        <p:nvSpPr>
          <p:cNvPr id="123" name="Google Shape;123;p21"/>
          <p:cNvSpPr/>
          <p:nvPr/>
        </p:nvSpPr>
        <p:spPr>
          <a:xfrm>
            <a:off x="3261801" y="3218858"/>
            <a:ext cx="477600" cy="477600"/>
          </a:xfrm>
          <a:prstGeom prst="rect">
            <a:avLst/>
          </a:prstGeom>
          <a:solidFill>
            <a:srgbClr val="EA5B3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"/>
          </a:p>
        </p:txBody>
      </p:sp>
      <p:sp>
        <p:nvSpPr>
          <p:cNvPr id="124" name="Google Shape;124;p21"/>
          <p:cNvSpPr/>
          <p:nvPr/>
        </p:nvSpPr>
        <p:spPr>
          <a:xfrm>
            <a:off x="3261801" y="3815826"/>
            <a:ext cx="477600" cy="477600"/>
          </a:xfrm>
          <a:prstGeom prst="rect">
            <a:avLst/>
          </a:prstGeom>
          <a:solidFill>
            <a:srgbClr val="EA5B3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"/>
          </a:p>
        </p:txBody>
      </p:sp>
      <p:sp>
        <p:nvSpPr>
          <p:cNvPr id="125" name="Google Shape;125;p21"/>
          <p:cNvSpPr/>
          <p:nvPr/>
        </p:nvSpPr>
        <p:spPr>
          <a:xfrm>
            <a:off x="3857764" y="1377252"/>
            <a:ext cx="4628100" cy="477600"/>
          </a:xfrm>
          <a:prstGeom prst="rect">
            <a:avLst/>
          </a:prstGeom>
          <a:solidFill>
            <a:srgbClr val="25394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1"/>
          <p:cNvSpPr txBox="1"/>
          <p:nvPr>
            <p:ph idx="4294967295" type="title"/>
          </p:nvPr>
        </p:nvSpPr>
        <p:spPr>
          <a:xfrm>
            <a:off x="3261801" y="1340309"/>
            <a:ext cx="4776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20"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 sz="222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" name="Google Shape;127;p21"/>
          <p:cNvSpPr txBox="1"/>
          <p:nvPr>
            <p:ph idx="4294967295" type="title"/>
          </p:nvPr>
        </p:nvSpPr>
        <p:spPr>
          <a:xfrm>
            <a:off x="3261801" y="1939070"/>
            <a:ext cx="4776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20"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 sz="222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21"/>
          <p:cNvSpPr txBox="1"/>
          <p:nvPr>
            <p:ph idx="4294967295" type="title"/>
          </p:nvPr>
        </p:nvSpPr>
        <p:spPr>
          <a:xfrm>
            <a:off x="3261801" y="2567421"/>
            <a:ext cx="4776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20"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 sz="222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21"/>
          <p:cNvSpPr txBox="1"/>
          <p:nvPr>
            <p:ph idx="4294967295" type="title"/>
          </p:nvPr>
        </p:nvSpPr>
        <p:spPr>
          <a:xfrm>
            <a:off x="3261801" y="3181850"/>
            <a:ext cx="4776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20"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 sz="222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" name="Google Shape;130;p21"/>
          <p:cNvSpPr txBox="1"/>
          <p:nvPr>
            <p:ph idx="4294967295" type="title"/>
          </p:nvPr>
        </p:nvSpPr>
        <p:spPr>
          <a:xfrm>
            <a:off x="3261926" y="3795437"/>
            <a:ext cx="4776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20"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sz="222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21"/>
          <p:cNvSpPr/>
          <p:nvPr/>
        </p:nvSpPr>
        <p:spPr>
          <a:xfrm>
            <a:off x="3857764" y="1974125"/>
            <a:ext cx="4628100" cy="477600"/>
          </a:xfrm>
          <a:prstGeom prst="rect">
            <a:avLst/>
          </a:prstGeom>
          <a:solidFill>
            <a:srgbClr val="25394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1"/>
          <p:cNvSpPr/>
          <p:nvPr/>
        </p:nvSpPr>
        <p:spPr>
          <a:xfrm>
            <a:off x="3857764" y="2604474"/>
            <a:ext cx="4628100" cy="477600"/>
          </a:xfrm>
          <a:prstGeom prst="rect">
            <a:avLst/>
          </a:prstGeom>
          <a:solidFill>
            <a:srgbClr val="25394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21"/>
          <p:cNvSpPr/>
          <p:nvPr/>
        </p:nvSpPr>
        <p:spPr>
          <a:xfrm>
            <a:off x="3857764" y="3218851"/>
            <a:ext cx="4628100" cy="477600"/>
          </a:xfrm>
          <a:prstGeom prst="rect">
            <a:avLst/>
          </a:prstGeom>
          <a:solidFill>
            <a:srgbClr val="25394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1"/>
          <p:cNvSpPr/>
          <p:nvPr/>
        </p:nvSpPr>
        <p:spPr>
          <a:xfrm>
            <a:off x="3857764" y="3832450"/>
            <a:ext cx="4628100" cy="477600"/>
          </a:xfrm>
          <a:prstGeom prst="rect">
            <a:avLst/>
          </a:prstGeom>
          <a:solidFill>
            <a:srgbClr val="25394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5" name="Google Shape;13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459" y="4581888"/>
            <a:ext cx="2039701" cy="421821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1"/>
          <p:cNvSpPr txBox="1"/>
          <p:nvPr>
            <p:ph idx="4294967295" type="title"/>
          </p:nvPr>
        </p:nvSpPr>
        <p:spPr>
          <a:xfrm>
            <a:off x="3857750" y="750775"/>
            <a:ext cx="46281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2220">
                <a:latin typeface="Nunito"/>
                <a:ea typeface="Nunito"/>
                <a:cs typeface="Nunito"/>
                <a:sym typeface="Nunito"/>
              </a:rPr>
              <a:t>Product Overview</a:t>
            </a:r>
            <a:endParaRPr b="0" sz="222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7" name="Google Shape;137;p21"/>
          <p:cNvSpPr txBox="1"/>
          <p:nvPr>
            <p:ph idx="4294967295" type="title"/>
          </p:nvPr>
        </p:nvSpPr>
        <p:spPr>
          <a:xfrm>
            <a:off x="3857750" y="1347649"/>
            <a:ext cx="46281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2220">
                <a:latin typeface="Nunito"/>
                <a:ea typeface="Nunito"/>
                <a:cs typeface="Nunito"/>
                <a:sym typeface="Nunito"/>
              </a:rPr>
              <a:t>Deployment Options</a:t>
            </a:r>
            <a:endParaRPr b="0" sz="222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8" name="Google Shape;138;p21"/>
          <p:cNvSpPr txBox="1"/>
          <p:nvPr>
            <p:ph idx="4294967295" type="title"/>
          </p:nvPr>
        </p:nvSpPr>
        <p:spPr>
          <a:xfrm>
            <a:off x="3857750" y="1944523"/>
            <a:ext cx="46281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2220">
                <a:latin typeface="Nunito"/>
                <a:ea typeface="Nunito"/>
                <a:cs typeface="Nunito"/>
                <a:sym typeface="Nunito"/>
              </a:rPr>
              <a:t>Customer Reviews</a:t>
            </a:r>
            <a:endParaRPr b="0" sz="222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" name="Google Shape;139;p21"/>
          <p:cNvSpPr txBox="1"/>
          <p:nvPr>
            <p:ph idx="4294967295" type="title"/>
          </p:nvPr>
        </p:nvSpPr>
        <p:spPr>
          <a:xfrm>
            <a:off x="3857750" y="2591459"/>
            <a:ext cx="46281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2220">
                <a:latin typeface="Nunito"/>
                <a:ea typeface="Nunito"/>
                <a:cs typeface="Nunito"/>
                <a:sym typeface="Nunito"/>
              </a:rPr>
              <a:t>Product Showcases</a:t>
            </a:r>
            <a:endParaRPr b="0" sz="222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0" name="Google Shape;140;p21"/>
          <p:cNvSpPr txBox="1"/>
          <p:nvPr>
            <p:ph idx="4294967295" type="title"/>
          </p:nvPr>
        </p:nvSpPr>
        <p:spPr>
          <a:xfrm>
            <a:off x="3857750" y="3174472"/>
            <a:ext cx="46281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2220">
                <a:latin typeface="Nunito"/>
                <a:ea typeface="Nunito"/>
                <a:cs typeface="Nunito"/>
                <a:sym typeface="Nunito"/>
              </a:rPr>
              <a:t>Licensing &amp; Support</a:t>
            </a:r>
            <a:endParaRPr b="0" sz="222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1" name="Google Shape;141;p21"/>
          <p:cNvSpPr txBox="1"/>
          <p:nvPr>
            <p:ph idx="4294967295" type="title"/>
          </p:nvPr>
        </p:nvSpPr>
        <p:spPr>
          <a:xfrm>
            <a:off x="3857750" y="3800949"/>
            <a:ext cx="46281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2220">
                <a:latin typeface="Nunito"/>
                <a:ea typeface="Nunito"/>
                <a:cs typeface="Nunito"/>
                <a:sym typeface="Nunito"/>
              </a:rPr>
              <a:t>Live Product Demo</a:t>
            </a:r>
            <a:endParaRPr b="0" sz="222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Google Shape;362;p39"/>
          <p:cNvPicPr preferRelativeResize="0"/>
          <p:nvPr/>
        </p:nvPicPr>
        <p:blipFill rotWithShape="1">
          <a:blip r:embed="rId3">
            <a:alphaModFix/>
          </a:blip>
          <a:srcRect b="0" l="0" r="5428" t="0"/>
          <a:stretch/>
        </p:blipFill>
        <p:spPr>
          <a:xfrm>
            <a:off x="0" y="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39"/>
          <p:cNvSpPr/>
          <p:nvPr/>
        </p:nvSpPr>
        <p:spPr>
          <a:xfrm>
            <a:off x="50" y="0"/>
            <a:ext cx="9144000" cy="5143500"/>
          </a:xfrm>
          <a:prstGeom prst="rect">
            <a:avLst/>
          </a:prstGeom>
          <a:solidFill>
            <a:srgbClr val="253945">
              <a:alpha val="8492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39"/>
          <p:cNvSpPr/>
          <p:nvPr/>
        </p:nvSpPr>
        <p:spPr>
          <a:xfrm>
            <a:off x="-37425" y="1975800"/>
            <a:ext cx="9279600" cy="1191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39"/>
          <p:cNvSpPr txBox="1"/>
          <p:nvPr>
            <p:ph idx="1" type="subTitle"/>
          </p:nvPr>
        </p:nvSpPr>
        <p:spPr>
          <a:xfrm>
            <a:off x="272995" y="2127729"/>
            <a:ext cx="7411800" cy="6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300">
                <a:solidFill>
                  <a:srgbClr val="666666"/>
                </a:solidFill>
              </a:rPr>
              <a:t>Live Product Demo</a:t>
            </a:r>
            <a:endParaRPr b="1" sz="3300">
              <a:solidFill>
                <a:srgbClr val="666666"/>
              </a:solidFill>
            </a:endParaRPr>
          </a:p>
        </p:txBody>
      </p:sp>
      <p:pic>
        <p:nvPicPr>
          <p:cNvPr id="366" name="Google Shape;366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43997" y="1104093"/>
            <a:ext cx="3926626" cy="303123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grpSp>
        <p:nvGrpSpPr>
          <p:cNvPr id="367" name="Google Shape;367;p39"/>
          <p:cNvGrpSpPr/>
          <p:nvPr/>
        </p:nvGrpSpPr>
        <p:grpSpPr>
          <a:xfrm>
            <a:off x="5232667" y="3999844"/>
            <a:ext cx="3292764" cy="582248"/>
            <a:chOff x="5537674" y="3923477"/>
            <a:chExt cx="2967256" cy="524642"/>
          </a:xfrm>
        </p:grpSpPr>
        <p:pic>
          <p:nvPicPr>
            <p:cNvPr id="368" name="Google Shape;368;p39">
              <a:hlinkClick r:id="rId5"/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301241" y="3923477"/>
              <a:ext cx="676557" cy="5246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pic>
          <p:nvPicPr>
            <p:cNvPr id="369" name="Google Shape;369;p39">
              <a:hlinkClick r:id="rId7"/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7828374" y="3928374"/>
              <a:ext cx="676557" cy="51484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pic>
          <p:nvPicPr>
            <p:cNvPr id="370" name="Google Shape;370;p39">
              <a:hlinkClick r:id="rId9"/>
            </p:cNvPr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7064807" y="3927674"/>
              <a:ext cx="676557" cy="51624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pic>
          <p:nvPicPr>
            <p:cNvPr id="371" name="Google Shape;371;p39">
              <a:hlinkClick r:id="rId11"/>
            </p:cNvPr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5537674" y="3927674"/>
              <a:ext cx="676557" cy="51624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</p:grpSp>
      <p:sp>
        <p:nvSpPr>
          <p:cNvPr id="372" name="Google Shape;372;p39"/>
          <p:cNvSpPr txBox="1"/>
          <p:nvPr>
            <p:ph idx="1" type="subTitle"/>
          </p:nvPr>
        </p:nvSpPr>
        <p:spPr>
          <a:xfrm>
            <a:off x="2681107" y="2586804"/>
            <a:ext cx="7411800" cy="61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Click Here</a:t>
            </a:r>
            <a:endParaRPr>
              <a:solidFill>
                <a:srgbClr val="1155C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53945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/>
          <p:nvPr/>
        </p:nvSpPr>
        <p:spPr>
          <a:xfrm>
            <a:off x="304625" y="967229"/>
            <a:ext cx="1877700" cy="3450900"/>
          </a:xfrm>
          <a:prstGeom prst="round1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22"/>
          <p:cNvSpPr/>
          <p:nvPr/>
        </p:nvSpPr>
        <p:spPr>
          <a:xfrm>
            <a:off x="306487" y="967224"/>
            <a:ext cx="1877700" cy="34509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8" name="Google Shape;14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803" y="2259614"/>
            <a:ext cx="2091502" cy="4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2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5349" y="1182233"/>
            <a:ext cx="1440000" cy="1080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50" name="Google Shape;150;p22"/>
          <p:cNvSpPr txBox="1"/>
          <p:nvPr/>
        </p:nvSpPr>
        <p:spPr>
          <a:xfrm>
            <a:off x="306521" y="2778356"/>
            <a:ext cx="1877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Device Control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51" name="Google Shape;151;p22"/>
          <p:cNvSpPr txBox="1"/>
          <p:nvPr/>
        </p:nvSpPr>
        <p:spPr>
          <a:xfrm>
            <a:off x="309513" y="3019324"/>
            <a:ext cx="1877700" cy="14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Block/Allow USBs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Monitor USB Activity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USB Activity Alerts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52" name="Google Shape;152;p22"/>
          <p:cNvPicPr preferRelativeResize="0"/>
          <p:nvPr/>
        </p:nvPicPr>
        <p:blipFill rotWithShape="1">
          <a:blip r:embed="rId6">
            <a:alphaModFix/>
          </a:blip>
          <a:srcRect b="0" l="28897" r="-1068" t="0"/>
          <a:stretch/>
        </p:blipFill>
        <p:spPr>
          <a:xfrm>
            <a:off x="516294" y="2324325"/>
            <a:ext cx="1469063" cy="42325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2"/>
          <p:cNvSpPr txBox="1"/>
          <p:nvPr/>
        </p:nvSpPr>
        <p:spPr>
          <a:xfrm>
            <a:off x="-25" y="161275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CurrentWare Suite</a:t>
            </a:r>
            <a:endParaRPr b="1" sz="3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" name="Google Shape;154;p22"/>
          <p:cNvSpPr/>
          <p:nvPr/>
        </p:nvSpPr>
        <p:spPr>
          <a:xfrm>
            <a:off x="4769194" y="967229"/>
            <a:ext cx="1877700" cy="3450900"/>
          </a:xfrm>
          <a:prstGeom prst="round1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2"/>
          <p:cNvSpPr/>
          <p:nvPr/>
        </p:nvSpPr>
        <p:spPr>
          <a:xfrm>
            <a:off x="4768543" y="967224"/>
            <a:ext cx="1877700" cy="34509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61556" y="2259614"/>
            <a:ext cx="2091502" cy="4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2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934125" y="1182233"/>
            <a:ext cx="1440000" cy="1080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58" name="Google Shape;158;p22"/>
          <p:cNvSpPr txBox="1"/>
          <p:nvPr/>
        </p:nvSpPr>
        <p:spPr>
          <a:xfrm>
            <a:off x="4772977" y="2773581"/>
            <a:ext cx="1877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User Monitoring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59" name="Google Shape;159;p22"/>
          <p:cNvSpPr txBox="1"/>
          <p:nvPr/>
        </p:nvSpPr>
        <p:spPr>
          <a:xfrm>
            <a:off x="4775968" y="3014549"/>
            <a:ext cx="1877700" cy="14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Internet &amp; App Use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Idle vs Active Time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Email Alerts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60" name="Google Shape;160;p22"/>
          <p:cNvPicPr preferRelativeResize="0"/>
          <p:nvPr/>
        </p:nvPicPr>
        <p:blipFill rotWithShape="1">
          <a:blip r:embed="rId9">
            <a:alphaModFix/>
          </a:blip>
          <a:srcRect b="0" l="24742" r="7" t="0"/>
          <a:stretch/>
        </p:blipFill>
        <p:spPr>
          <a:xfrm>
            <a:off x="4889718" y="2369050"/>
            <a:ext cx="1636651" cy="37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2"/>
          <p:cNvSpPr/>
          <p:nvPr/>
        </p:nvSpPr>
        <p:spPr>
          <a:xfrm>
            <a:off x="2536456" y="967150"/>
            <a:ext cx="1877700" cy="3450900"/>
          </a:xfrm>
          <a:prstGeom prst="round1Rect">
            <a:avLst>
              <a:gd fmla="val 16667" name="adj"/>
            </a:avLst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2"/>
          <p:cNvSpPr/>
          <p:nvPr/>
        </p:nvSpPr>
        <p:spPr>
          <a:xfrm>
            <a:off x="2536456" y="966900"/>
            <a:ext cx="1877700" cy="34509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22"/>
          <p:cNvSpPr txBox="1"/>
          <p:nvPr/>
        </p:nvSpPr>
        <p:spPr>
          <a:xfrm>
            <a:off x="2536456" y="3014549"/>
            <a:ext cx="1877700" cy="14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URL/Category Filter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Allow &amp; Block Sites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Block Apps &amp; Ports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64" name="Google Shape;16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9180" y="2259614"/>
            <a:ext cx="2091502" cy="4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2"/>
          <p:cNvSpPr txBox="1"/>
          <p:nvPr/>
        </p:nvSpPr>
        <p:spPr>
          <a:xfrm>
            <a:off x="2533465" y="2773581"/>
            <a:ext cx="1877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Web Filtering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66" name="Google Shape;166;p22">
            <a:hlinkClick r:id="rId10"/>
          </p:cNvPr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737133" y="1178483"/>
            <a:ext cx="1468800" cy="1087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67" name="Google Shape;167;p22"/>
          <p:cNvPicPr preferRelativeResize="0"/>
          <p:nvPr/>
        </p:nvPicPr>
        <p:blipFill rotWithShape="1">
          <a:blip r:embed="rId12">
            <a:alphaModFix/>
          </a:blip>
          <a:srcRect b="0" l="29542" r="0" t="0"/>
          <a:stretch/>
        </p:blipFill>
        <p:spPr>
          <a:xfrm>
            <a:off x="2743237" y="2319550"/>
            <a:ext cx="1469061" cy="42325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2"/>
          <p:cNvSpPr/>
          <p:nvPr/>
        </p:nvSpPr>
        <p:spPr>
          <a:xfrm>
            <a:off x="6996362" y="967473"/>
            <a:ext cx="1877700" cy="3450600"/>
          </a:xfrm>
          <a:prstGeom prst="round1Rect">
            <a:avLst>
              <a:gd fmla="val 16667" name="adj"/>
            </a:avLst>
          </a:prstGeom>
          <a:solidFill>
            <a:srgbClr val="FCE5C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2"/>
          <p:cNvSpPr/>
          <p:nvPr/>
        </p:nvSpPr>
        <p:spPr>
          <a:xfrm>
            <a:off x="6994500" y="967224"/>
            <a:ext cx="1877700" cy="34506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0" name="Google Shape;17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93908" y="2259614"/>
            <a:ext cx="2091502" cy="4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2">
            <a:hlinkClick r:id="rId13"/>
          </p:cNvPr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225654" y="1182233"/>
            <a:ext cx="1440000" cy="1080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72" name="Google Shape;172;p22"/>
          <p:cNvSpPr txBox="1"/>
          <p:nvPr/>
        </p:nvSpPr>
        <p:spPr>
          <a:xfrm>
            <a:off x="6999371" y="2773581"/>
            <a:ext cx="1877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Power Manager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73" name="Google Shape;173;p22"/>
          <p:cNvSpPr txBox="1"/>
          <p:nvPr/>
        </p:nvSpPr>
        <p:spPr>
          <a:xfrm>
            <a:off x="7002363" y="3014549"/>
            <a:ext cx="1877700" cy="14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Control PC Power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Logon/Boot Reports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Power Policies</a:t>
            </a:r>
            <a:endParaRPr sz="13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74" name="Google Shape;174;p22"/>
          <p:cNvPicPr preferRelativeResize="0"/>
          <p:nvPr/>
        </p:nvPicPr>
        <p:blipFill rotWithShape="1">
          <a:blip r:embed="rId15">
            <a:alphaModFix/>
          </a:blip>
          <a:srcRect b="0" l="25222" r="0" t="0"/>
          <a:stretch/>
        </p:blipFill>
        <p:spPr>
          <a:xfrm>
            <a:off x="7112625" y="2360845"/>
            <a:ext cx="1657202" cy="38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2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90459" y="4581888"/>
            <a:ext cx="2039701" cy="4218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53945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000" y="1143000"/>
            <a:ext cx="5658124" cy="30099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81" name="Google Shape;181;p23"/>
          <p:cNvSpPr txBox="1"/>
          <p:nvPr/>
        </p:nvSpPr>
        <p:spPr>
          <a:xfrm>
            <a:off x="6249300" y="1143150"/>
            <a:ext cx="2621700" cy="30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-206849" lvl="0" marL="1475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Montserrat SemiBold"/>
              <a:buChar char="●"/>
            </a:pPr>
            <a: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Access from the convenience of a</a:t>
            </a:r>
            <a:b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</a:t>
            </a:r>
            <a: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eb browser</a:t>
            </a:r>
            <a:b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endParaRPr sz="150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206849" lvl="0" marL="1475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Montserrat SemiBold"/>
              <a:buChar char="●"/>
            </a:pPr>
            <a: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Limit to internal access or allow remote access</a:t>
            </a:r>
            <a:b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endParaRPr sz="150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206849" lvl="0" marL="1475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Montserrat Medium"/>
              <a:buChar char="●"/>
            </a:pPr>
            <a: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Assign custom access permissions for operators</a:t>
            </a:r>
            <a:b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endParaRPr sz="150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206849" lvl="0" marL="1475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Montserrat Medium"/>
              <a:buChar char="●"/>
            </a:pPr>
            <a: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Active Directory:</a:t>
            </a:r>
            <a:b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GB" sz="15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Import, Sync, &amp; OUs</a:t>
            </a:r>
            <a:endParaRPr sz="150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82" name="Google Shape;18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0459" y="4581888"/>
            <a:ext cx="2039701" cy="421821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3"/>
          <p:cNvSpPr txBox="1"/>
          <p:nvPr/>
        </p:nvSpPr>
        <p:spPr>
          <a:xfrm>
            <a:off x="0" y="161275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Admin Console</a:t>
            </a:r>
            <a:endParaRPr b="1" sz="3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53945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4"/>
          <p:cNvSpPr/>
          <p:nvPr/>
        </p:nvSpPr>
        <p:spPr>
          <a:xfrm>
            <a:off x="1390163" y="967229"/>
            <a:ext cx="1877700" cy="3450900"/>
          </a:xfrm>
          <a:prstGeom prst="round1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9" name="Google Shape;18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2526" y="2259614"/>
            <a:ext cx="2091502" cy="4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4"/>
          <p:cNvSpPr/>
          <p:nvPr/>
        </p:nvSpPr>
        <p:spPr>
          <a:xfrm>
            <a:off x="5872424" y="967473"/>
            <a:ext cx="1877700" cy="3450600"/>
          </a:xfrm>
          <a:prstGeom prst="round1Rect">
            <a:avLst>
              <a:gd fmla="val 16667" name="adj"/>
            </a:avLst>
          </a:prstGeom>
          <a:solidFill>
            <a:srgbClr val="FCE5CD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24"/>
          <p:cNvSpPr/>
          <p:nvPr/>
        </p:nvSpPr>
        <p:spPr>
          <a:xfrm>
            <a:off x="5863788" y="967374"/>
            <a:ext cx="1877700" cy="34506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4"/>
          <p:cNvSpPr/>
          <p:nvPr/>
        </p:nvSpPr>
        <p:spPr>
          <a:xfrm>
            <a:off x="3631288" y="967229"/>
            <a:ext cx="1877700" cy="3450900"/>
          </a:xfrm>
          <a:prstGeom prst="round1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3" name="Google Shape;19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69970" y="2259614"/>
            <a:ext cx="2091502" cy="4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4"/>
          <p:cNvSpPr/>
          <p:nvPr/>
        </p:nvSpPr>
        <p:spPr>
          <a:xfrm>
            <a:off x="3633150" y="967224"/>
            <a:ext cx="1877700" cy="34509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5" name="Google Shape;19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3465" y="2259614"/>
            <a:ext cx="2091502" cy="4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0459" y="4581888"/>
            <a:ext cx="2039701" cy="421821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4"/>
          <p:cNvSpPr/>
          <p:nvPr/>
        </p:nvSpPr>
        <p:spPr>
          <a:xfrm>
            <a:off x="1389513" y="967224"/>
            <a:ext cx="1877700" cy="34509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737373">
                  <a:alpha val="12549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24"/>
          <p:cNvSpPr txBox="1"/>
          <p:nvPr/>
        </p:nvSpPr>
        <p:spPr>
          <a:xfrm>
            <a:off x="1393946" y="2421156"/>
            <a:ext cx="1877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On Premises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99" name="Google Shape;199;p24"/>
          <p:cNvSpPr txBox="1"/>
          <p:nvPr/>
        </p:nvSpPr>
        <p:spPr>
          <a:xfrm>
            <a:off x="1396950" y="2740900"/>
            <a:ext cx="1877700" cy="167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Self-Hosted</a:t>
            </a:r>
            <a:endParaRPr sz="15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Installed Locally</a:t>
            </a:r>
            <a:endParaRPr sz="15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Easy to Manage</a:t>
            </a:r>
            <a:endParaRPr sz="15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00" name="Google Shape;200;p24"/>
          <p:cNvSpPr txBox="1"/>
          <p:nvPr/>
        </p:nvSpPr>
        <p:spPr>
          <a:xfrm>
            <a:off x="3633184" y="2425931"/>
            <a:ext cx="1877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Remote / Hybrid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01" name="Google Shape;201;p24"/>
          <p:cNvSpPr txBox="1"/>
          <p:nvPr/>
        </p:nvSpPr>
        <p:spPr>
          <a:xfrm>
            <a:off x="3636183" y="2746603"/>
            <a:ext cx="1877700" cy="167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VPN / RDP</a:t>
            </a:r>
            <a:endParaRPr sz="15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Offsite Mode</a:t>
            </a:r>
            <a:endParaRPr sz="15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Port Forwarding</a:t>
            </a:r>
            <a:endParaRPr sz="1500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02" name="Google Shape;202;p24"/>
          <p:cNvSpPr txBox="1"/>
          <p:nvPr/>
        </p:nvSpPr>
        <p:spPr>
          <a:xfrm>
            <a:off x="5875434" y="2421156"/>
            <a:ext cx="1877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Private Cloud</a:t>
            </a:r>
            <a:endParaRPr sz="16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03" name="Google Shape;203;p24"/>
          <p:cNvSpPr txBox="1"/>
          <p:nvPr/>
        </p:nvSpPr>
        <p:spPr>
          <a:xfrm>
            <a:off x="5878429" y="2740900"/>
            <a:ext cx="1877700" cy="167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-GB" sz="1472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Self-Managed</a:t>
            </a:r>
            <a:endParaRPr sz="1472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-GB" sz="1472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Virtual Machine</a:t>
            </a:r>
            <a:endParaRPr sz="1472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-GB" sz="1472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GCP/AWS/Azure</a:t>
            </a:r>
            <a:endParaRPr sz="1472">
              <a:solidFill>
                <a:srgbClr val="58595B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204" name="Google Shape;204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14950" y="1148075"/>
            <a:ext cx="1041700" cy="104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87347" y="1102860"/>
            <a:ext cx="1132125" cy="113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74850" y="1173625"/>
            <a:ext cx="990600" cy="990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4"/>
          <p:cNvSpPr txBox="1"/>
          <p:nvPr/>
        </p:nvSpPr>
        <p:spPr>
          <a:xfrm>
            <a:off x="0" y="161275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Deployment Options</a:t>
            </a:r>
            <a:endParaRPr b="1" sz="3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82150"/>
            <a:ext cx="9144000" cy="5361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5"/>
          <p:cNvSpPr/>
          <p:nvPr/>
        </p:nvSpPr>
        <p:spPr>
          <a:xfrm>
            <a:off x="-100" y="-469975"/>
            <a:ext cx="9144000" cy="5613600"/>
          </a:xfrm>
          <a:prstGeom prst="rect">
            <a:avLst/>
          </a:prstGeom>
          <a:gradFill>
            <a:gsLst>
              <a:gs pos="0">
                <a:srgbClr val="253945"/>
              </a:gs>
              <a:gs pos="100000">
                <a:srgbClr val="253945">
                  <a:alpha val="35294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25"/>
          <p:cNvSpPr/>
          <p:nvPr/>
        </p:nvSpPr>
        <p:spPr>
          <a:xfrm>
            <a:off x="498600" y="1193675"/>
            <a:ext cx="3889500" cy="22275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5"/>
          <p:cNvSpPr txBox="1"/>
          <p:nvPr/>
        </p:nvSpPr>
        <p:spPr>
          <a:xfrm>
            <a:off x="0" y="161275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Our Customers</a:t>
            </a:r>
            <a:endParaRPr b="1" sz="3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6" name="Google Shape;216;p25"/>
          <p:cNvPicPr preferRelativeResize="0"/>
          <p:nvPr/>
        </p:nvPicPr>
        <p:blipFill rotWithShape="1">
          <a:blip r:embed="rId4">
            <a:alphaModFix/>
          </a:blip>
          <a:srcRect b="0" l="13337" r="13337" t="0"/>
          <a:stretch/>
        </p:blipFill>
        <p:spPr>
          <a:xfrm>
            <a:off x="13" y="4157861"/>
            <a:ext cx="9144002" cy="106182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4980000" dist="38100">
              <a:srgbClr val="000000"/>
            </a:outerShdw>
          </a:effectLst>
        </p:spPr>
      </p:pic>
      <p:sp>
        <p:nvSpPr>
          <p:cNvPr id="217" name="Google Shape;217;p25"/>
          <p:cNvSpPr/>
          <p:nvPr/>
        </p:nvSpPr>
        <p:spPr>
          <a:xfrm>
            <a:off x="4755900" y="1193675"/>
            <a:ext cx="3889500" cy="22275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8" name="Google Shape;218;p25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3332" r="3332" t="0"/>
          <a:stretch/>
        </p:blipFill>
        <p:spPr>
          <a:xfrm>
            <a:off x="4792900" y="1230679"/>
            <a:ext cx="3815475" cy="2146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5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32875" y="1230675"/>
            <a:ext cx="3815475" cy="2146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6"/>
          <p:cNvSpPr txBox="1"/>
          <p:nvPr/>
        </p:nvSpPr>
        <p:spPr>
          <a:xfrm>
            <a:off x="1004925" y="1371000"/>
            <a:ext cx="4300500" cy="31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Device Control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Allow &amp; block lists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Access code generator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P</a:t>
            </a: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ortable storage, wireless, 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imaging devices, and more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Control File Transfers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Block by file name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Block by file extension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204950" lvl="0" marL="3527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USB Activity Monitoring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File operations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Blocked/Allowed devices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Device usage history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Email alerts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5" name="Google Shape;22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7025" y="1565400"/>
            <a:ext cx="4186976" cy="25638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7"/>
          <p:cNvSpPr txBox="1"/>
          <p:nvPr/>
        </p:nvSpPr>
        <p:spPr>
          <a:xfrm>
            <a:off x="5218125" y="371925"/>
            <a:ext cx="4300500" cy="5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Data Dashboards</a:t>
            </a:r>
            <a:endParaRPr sz="25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1" name="Google Shape;231;p27"/>
          <p:cNvSpPr txBox="1"/>
          <p:nvPr/>
        </p:nvSpPr>
        <p:spPr>
          <a:xfrm>
            <a:off x="992625" y="1128225"/>
            <a:ext cx="4300500" cy="35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Overview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File Operations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Blocked vs Allowed Devices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File Types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Device Types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Most Active Users/PCs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Files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File Operations Timeline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File Types Copied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5 Categories/Sites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 SemiBold"/>
              <a:buChar char="●"/>
            </a:pPr>
            <a:r>
              <a:rPr lang="en-GB" sz="13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Devices</a:t>
            </a:r>
            <a:endParaRPr sz="1300">
              <a:solidFill>
                <a:srgbClr val="58595B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Blocked/Allowed Timeline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Users/PCs Allowed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8949" lvl="1" marL="557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○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Top Users/PCs Blocked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2" name="Google Shape;232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10950" y="1683212"/>
            <a:ext cx="4526424" cy="254611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8"/>
          <p:cNvSpPr txBox="1"/>
          <p:nvPr/>
        </p:nvSpPr>
        <p:spPr>
          <a:xfrm>
            <a:off x="1672525" y="5364000"/>
            <a:ext cx="7034400" cy="82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0" lIns="180000" spcFirstLastPara="1" rIns="180000" wrap="square" tIns="180000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64% of workers</a:t>
            </a:r>
            <a:r>
              <a:rPr lang="en-GB" sz="1600">
                <a:solidFill>
                  <a:srgbClr val="58595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have reported using the internet for non-work reasons on a daily basis </a:t>
            </a:r>
            <a:r>
              <a:rPr lang="en-GB" sz="16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- </a:t>
            </a:r>
            <a:r>
              <a:rPr i="1" lang="en-GB" sz="16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Salary.com Wasting Time at Work Survey</a:t>
            </a:r>
            <a:endParaRPr i="1" sz="16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8" name="Google Shape;238;p28"/>
          <p:cNvSpPr txBox="1"/>
          <p:nvPr/>
        </p:nvSpPr>
        <p:spPr>
          <a:xfrm>
            <a:off x="5218125" y="371925"/>
            <a:ext cx="4300500" cy="5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>
                <a:solidFill>
                  <a:srgbClr val="5859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Data Dashboards</a:t>
            </a:r>
            <a:endParaRPr sz="25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9" name="Google Shape;239;p28"/>
          <p:cNvSpPr txBox="1"/>
          <p:nvPr/>
        </p:nvSpPr>
        <p:spPr>
          <a:xfrm>
            <a:off x="992625" y="1147800"/>
            <a:ext cx="2932200" cy="35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80000" spcFirstLastPara="1" rIns="180000" wrap="square" tIns="0">
            <a:noAutofit/>
          </a:bodyPr>
          <a:lstStyle/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●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Review high-level aggregated data or Individual metrics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●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Use the Activity Log to review, filter, and export raw user activity data</a:t>
            </a:r>
            <a:b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04950" lvl="0" marL="3527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300"/>
              <a:buFont typeface="Montserrat"/>
              <a:buChar char="●"/>
            </a:pPr>
            <a:r>
              <a:rPr lang="en-GB" sz="1300">
                <a:solidFill>
                  <a:srgbClr val="58595B"/>
                </a:solidFill>
                <a:latin typeface="Montserrat"/>
                <a:ea typeface="Montserrat"/>
                <a:cs typeface="Montserrat"/>
                <a:sym typeface="Montserrat"/>
              </a:rPr>
              <a:t>Export data to CSV or PDF</a:t>
            </a:r>
            <a:endParaRPr sz="1300">
              <a:solidFill>
                <a:srgbClr val="5859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0" name="Google Shape;24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3000" y="1059463"/>
            <a:ext cx="2737699" cy="36791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41" name="Google Shape;241;p28"/>
          <p:cNvPicPr preferRelativeResize="0"/>
          <p:nvPr/>
        </p:nvPicPr>
        <p:blipFill rotWithShape="1">
          <a:blip r:embed="rId4">
            <a:alphaModFix/>
          </a:blip>
          <a:srcRect b="14675" l="0" r="0" t="0"/>
          <a:stretch/>
        </p:blipFill>
        <p:spPr>
          <a:xfrm>
            <a:off x="3967675" y="2919850"/>
            <a:ext cx="5176325" cy="22236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